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7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79"/>
  </p:notesMasterIdLst>
  <p:sldIdLst>
    <p:sldId id="256" r:id="rId2"/>
    <p:sldId id="257" r:id="rId3"/>
    <p:sldId id="260" r:id="rId4"/>
    <p:sldId id="265" r:id="rId5"/>
    <p:sldId id="259" r:id="rId6"/>
    <p:sldId id="296" r:id="rId7"/>
    <p:sldId id="261" r:id="rId8"/>
    <p:sldId id="301" r:id="rId9"/>
    <p:sldId id="302" r:id="rId10"/>
    <p:sldId id="262" r:id="rId11"/>
    <p:sldId id="303" r:id="rId12"/>
    <p:sldId id="266" r:id="rId13"/>
    <p:sldId id="299" r:id="rId14"/>
    <p:sldId id="304" r:id="rId15"/>
    <p:sldId id="306" r:id="rId16"/>
    <p:sldId id="300" r:id="rId17"/>
    <p:sldId id="268" r:id="rId18"/>
    <p:sldId id="269" r:id="rId19"/>
    <p:sldId id="271" r:id="rId20"/>
    <p:sldId id="272" r:id="rId21"/>
    <p:sldId id="274" r:id="rId22"/>
    <p:sldId id="275" r:id="rId23"/>
    <p:sldId id="277" r:id="rId24"/>
    <p:sldId id="279" r:id="rId25"/>
    <p:sldId id="280" r:id="rId26"/>
    <p:sldId id="281" r:id="rId27"/>
    <p:sldId id="282" r:id="rId28"/>
    <p:sldId id="283" r:id="rId29"/>
    <p:sldId id="285" r:id="rId30"/>
    <p:sldId id="287" r:id="rId31"/>
    <p:sldId id="288" r:id="rId32"/>
    <p:sldId id="289" r:id="rId33"/>
    <p:sldId id="290" r:id="rId34"/>
    <p:sldId id="291" r:id="rId35"/>
    <p:sldId id="284" r:id="rId36"/>
    <p:sldId id="292"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839" r:id="rId51"/>
    <p:sldId id="840" r:id="rId52"/>
    <p:sldId id="790" r:id="rId53"/>
    <p:sldId id="791" r:id="rId54"/>
    <p:sldId id="844" r:id="rId55"/>
    <p:sldId id="845" r:id="rId56"/>
    <p:sldId id="816" r:id="rId57"/>
    <p:sldId id="793" r:id="rId58"/>
    <p:sldId id="846" r:id="rId59"/>
    <p:sldId id="847" r:id="rId60"/>
    <p:sldId id="848" r:id="rId61"/>
    <p:sldId id="804" r:id="rId62"/>
    <p:sldId id="805" r:id="rId63"/>
    <p:sldId id="849" r:id="rId64"/>
    <p:sldId id="769" r:id="rId65"/>
    <p:sldId id="850" r:id="rId66"/>
    <p:sldId id="820" r:id="rId67"/>
    <p:sldId id="774" r:id="rId68"/>
    <p:sldId id="832" r:id="rId69"/>
    <p:sldId id="852" r:id="rId70"/>
    <p:sldId id="828" r:id="rId71"/>
    <p:sldId id="813" r:id="rId72"/>
    <p:sldId id="814" r:id="rId73"/>
    <p:sldId id="869" r:id="rId74"/>
    <p:sldId id="815" r:id="rId75"/>
    <p:sldId id="825" r:id="rId76"/>
    <p:sldId id="778" r:id="rId77"/>
    <p:sldId id="332" r:id="rId78"/>
  </p:sldIdLst>
  <p:sldSz cx="9144000" cy="6858000" type="screen4x3"/>
  <p:notesSz cx="6858000" cy="9144000"/>
  <p:defaultTextStyle>
    <a:defPPr>
      <a:defRPr lang="tr-TR"/>
    </a:defPPr>
    <a:lvl1pPr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Tahoma" panose="020B0604030504040204" pitchFamily="34" charset="0"/>
        <a:ea typeface="+mn-ea"/>
        <a:cs typeface="+mn-cs"/>
      </a:defRPr>
    </a:lvl5pPr>
    <a:lvl6pPr marL="2286000" algn="l" defTabSz="914400" rtl="0" eaLnBrk="1" latinLnBrk="0" hangingPunct="1">
      <a:defRPr sz="2000" kern="1200">
        <a:solidFill>
          <a:schemeClr val="tx1"/>
        </a:solidFill>
        <a:latin typeface="Tahoma" panose="020B0604030504040204" pitchFamily="34" charset="0"/>
        <a:ea typeface="+mn-ea"/>
        <a:cs typeface="+mn-cs"/>
      </a:defRPr>
    </a:lvl6pPr>
    <a:lvl7pPr marL="2743200" algn="l" defTabSz="914400" rtl="0" eaLnBrk="1" latinLnBrk="0" hangingPunct="1">
      <a:defRPr sz="2000" kern="1200">
        <a:solidFill>
          <a:schemeClr val="tx1"/>
        </a:solidFill>
        <a:latin typeface="Tahoma" panose="020B0604030504040204" pitchFamily="34" charset="0"/>
        <a:ea typeface="+mn-ea"/>
        <a:cs typeface="+mn-cs"/>
      </a:defRPr>
    </a:lvl7pPr>
    <a:lvl8pPr marL="3200400" algn="l" defTabSz="914400" rtl="0" eaLnBrk="1" latinLnBrk="0" hangingPunct="1">
      <a:defRPr sz="2000" kern="1200">
        <a:solidFill>
          <a:schemeClr val="tx1"/>
        </a:solidFill>
        <a:latin typeface="Tahoma" panose="020B0604030504040204" pitchFamily="34" charset="0"/>
        <a:ea typeface="+mn-ea"/>
        <a:cs typeface="+mn-cs"/>
      </a:defRPr>
    </a:lvl8pPr>
    <a:lvl9pPr marL="3657600" algn="l" defTabSz="914400" rtl="0" eaLnBrk="1" latinLnBrk="0" hangingPunct="1">
      <a:defRPr sz="20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2" autoAdjust="0"/>
    <p:restoredTop sz="94581" autoAdjust="0"/>
  </p:normalViewPr>
  <p:slideViewPr>
    <p:cSldViewPr>
      <p:cViewPr varScale="1">
        <p:scale>
          <a:sx n="63" d="100"/>
          <a:sy n="63" d="100"/>
        </p:scale>
        <p:origin x="140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B0865126-A5B0-4248-A21C-4143FF6E39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tr-TR"/>
          </a:p>
        </p:txBody>
      </p:sp>
      <p:sp>
        <p:nvSpPr>
          <p:cNvPr id="3" name="Veri Yer Tutucusu 2">
            <a:extLst>
              <a:ext uri="{FF2B5EF4-FFF2-40B4-BE49-F238E27FC236}">
                <a16:creationId xmlns:a16="http://schemas.microsoft.com/office/drawing/2014/main" id="{A6794275-857D-4367-B3D5-6DDC27E2588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02D4D2A3-E434-4405-906C-06A111000FCF}" type="datetimeFigureOut">
              <a:rPr lang="tr-TR"/>
              <a:pPr>
                <a:defRPr/>
              </a:pPr>
              <a:t>4.04.2021</a:t>
            </a:fld>
            <a:endParaRPr lang="tr-TR"/>
          </a:p>
        </p:txBody>
      </p:sp>
      <p:sp>
        <p:nvSpPr>
          <p:cNvPr id="4" name="Slayt Resmi Yer Tutucusu 3">
            <a:extLst>
              <a:ext uri="{FF2B5EF4-FFF2-40B4-BE49-F238E27FC236}">
                <a16:creationId xmlns:a16="http://schemas.microsoft.com/office/drawing/2014/main" id="{345CFBD4-9B07-449F-A5FE-EC1EA0DC5650}"/>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CB2E29B5-7F44-4EB5-9FCB-2D9D3DB290F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9A4E8A86-EC59-4973-A9C2-A945C436C4EE}"/>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tr-TR"/>
          </a:p>
        </p:txBody>
      </p:sp>
      <p:sp>
        <p:nvSpPr>
          <p:cNvPr id="7" name="Slayt Numarası Yer Tutucusu 6">
            <a:extLst>
              <a:ext uri="{FF2B5EF4-FFF2-40B4-BE49-F238E27FC236}">
                <a16:creationId xmlns:a16="http://schemas.microsoft.com/office/drawing/2014/main" id="{92DBBE63-255D-4101-80C3-1F25E699C3EF}"/>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531544B4-A756-4863-A10F-A78DCD74C839}"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dth.afad.gov.tr/"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deprem.gov.tr/sarbis/DDK/DDK_WEB.htm"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altyapi.csb.gov.tr/riskli-yapi-tespiti-ile-ilgili-kuruluslar/arama"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&#65279;<?xml version="1.0" encoding="utf-8"?><Relationships xmlns="http://schemas.openxmlformats.org/package/2006/relationships"><Relationship Type="http://schemas.openxmlformats.org/officeDocument/2006/relationships/slide" Target="/ppt/slides/slide1.xml" Id="R0742a884cf7648cd" /><Relationship Type="http://schemas.openxmlformats.org/officeDocument/2006/relationships/notesMaster" Target="/ppt/notesMasters/notesMaster1.xml" Id="R7178da27352e45a7"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ayt Resmi Yer Tutucusu 1">
            <a:extLst>
              <a:ext uri="{FF2B5EF4-FFF2-40B4-BE49-F238E27FC236}">
                <a16:creationId xmlns:a16="http://schemas.microsoft.com/office/drawing/2014/main" id="{E6B10E92-BF52-42B8-B469-4874363AB1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 Yer Tutucusu 2">
            <a:extLst>
              <a:ext uri="{FF2B5EF4-FFF2-40B4-BE49-F238E27FC236}">
                <a16:creationId xmlns:a16="http://schemas.microsoft.com/office/drawing/2014/main" id="{40FB67D0-2500-4AD8-8B61-8DDDF88A60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sz="1000" b="1">
                <a:latin typeface="Roboto"/>
                <a:ea typeface="Roboto"/>
                <a:cs typeface="Roboto"/>
              </a:rPr>
              <a:t>Önerilen Süre: 1 dk.</a:t>
            </a:r>
          </a:p>
          <a:p>
            <a:pPr eaLnBrk="1" hangingPunct="1">
              <a:spcBef>
                <a:spcPct val="0"/>
              </a:spcBef>
              <a:spcAft>
                <a:spcPts val="600"/>
              </a:spcAft>
            </a:pPr>
            <a:r>
              <a:rPr lang="tr-TR" altLang="tr-TR" sz="1000" b="1" i="1">
                <a:latin typeface="Roboto"/>
                <a:ea typeface="Roboto"/>
                <a:cs typeface="Roboto"/>
              </a:rPr>
              <a:t>Slayt animasyonu tıklayınca başlar, sessizdir.</a:t>
            </a:r>
            <a:endParaRPr lang="tr-TR" altLang="tr-TR" sz="1000" i="1">
              <a:latin typeface="Roboto"/>
              <a:ea typeface="Roboto"/>
              <a:cs typeface="Roboto"/>
            </a:endParaRPr>
          </a:p>
          <a:p>
            <a:pPr eaLnBrk="1" hangingPunct="1">
              <a:spcBef>
                <a:spcPct val="0"/>
              </a:spcBef>
            </a:pPr>
            <a:endParaRPr lang="tr-TR" altLang="tr-TR" sz="1000" b="1" u="sng">
              <a:solidFill>
                <a:schemeClr val="tx2"/>
              </a:solidFill>
              <a:latin typeface="Roboto"/>
              <a:ea typeface="Roboto"/>
              <a:cs typeface="Roboto"/>
            </a:endParaRPr>
          </a:p>
          <a:p>
            <a:pPr algn="just" eaLnBrk="1" hangingPunct="1">
              <a:spcBef>
                <a:spcPct val="0"/>
              </a:spcBef>
              <a:spcAft>
                <a:spcPts val="600"/>
              </a:spcAft>
            </a:pPr>
            <a:r>
              <a:rPr lang="tr-TR" altLang="tr-TR" sz="1000" b="1" u="sng">
                <a:solidFill>
                  <a:srgbClr val="44546A"/>
                </a:solidFill>
                <a:latin typeface="Roboto"/>
                <a:ea typeface="Roboto"/>
                <a:cs typeface="Roboto"/>
              </a:rPr>
              <a:t>Tıklayın</a:t>
            </a:r>
            <a:r>
              <a:rPr lang="tr-TR" altLang="tr-TR" sz="1000" b="1" u="sng">
                <a:solidFill>
                  <a:schemeClr val="tx2"/>
                </a:solidFill>
                <a:latin typeface="Roboto"/>
                <a:ea typeface="Roboto"/>
                <a:cs typeface="Roboto"/>
              </a:rPr>
              <a:t>;</a:t>
            </a:r>
          </a:p>
          <a:p>
            <a:pPr algn="just" eaLnBrk="1" hangingPunct="1">
              <a:spcBef>
                <a:spcPct val="0"/>
              </a:spcBef>
              <a:spcAft>
                <a:spcPts val="600"/>
              </a:spcAft>
            </a:pPr>
            <a:r>
              <a:rPr lang="tr-TR" altLang="tr-TR" sz="1000">
                <a:latin typeface="Roboto"/>
                <a:ea typeface="Roboto"/>
                <a:cs typeface="Roboto"/>
              </a:rPr>
              <a:t>Toplumun tamamı veya belli kesimleri için fiziksel, ekonomik ve sosyal kayıplar doğuran, normal hayatı ve insan faaliyetlerini durduran veya kesintiye uğratan, etkilenen toplumun baş etme kapasitesinin yeterli olmadığı doğa, teknoloji veya insan kaynaklı olay.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Afet bir olayın kendisi değil, doğurduğu sonuçtur. </a:t>
            </a:r>
          </a:p>
          <a:p>
            <a:pPr algn="just" eaLnBrk="1" hangingPunct="1">
              <a:spcBef>
                <a:spcPct val="0"/>
              </a:spcBef>
              <a:spcAft>
                <a:spcPts val="600"/>
              </a:spcAft>
            </a:pPr>
            <a:r>
              <a:rPr lang="tr-TR" altLang="tr-TR" sz="1000">
                <a:latin typeface="Roboto"/>
                <a:ea typeface="Roboto"/>
                <a:cs typeface="Roboto"/>
              </a:rPr>
              <a:t>Slaytta da görüldüğü gibi bir afetin meydana gelmesinde iki temel faktör rol oynar. Birincisi bir tehlikenin olması, ikincisi ise bu tehlikenin doğuracağı olaydan dolayı riske girebilecek bir yerleşim yerinin, yatırımların ve kültürel varlıkların büyük zarar görmesidir. Özetle herhangi bir tehlike yerleşim alanı üzerinde meydana gelir, yüksek kayıplar doğurursa; afet olarak karşımıza çıkabilir. Yüksek zararlara neden olan kuraklık, küresel iklim değişikliği gibi afetler dışında kalan çoğu afetin 3 önemli ortak özelliği vardır; </a:t>
            </a:r>
          </a:p>
          <a:p>
            <a:pPr marL="250825" lvl="1" indent="-179388" algn="just" eaLnBrk="1" hangingPunct="1">
              <a:spcBef>
                <a:spcPct val="0"/>
              </a:spcBef>
              <a:spcAft>
                <a:spcPts val="300"/>
              </a:spcAft>
              <a:buFontTx/>
              <a:buChar char="•"/>
            </a:pPr>
            <a:r>
              <a:rPr lang="tr-TR" altLang="tr-TR" sz="1000">
                <a:latin typeface="Roboto"/>
                <a:ea typeface="Roboto"/>
                <a:cs typeface="Roboto"/>
              </a:rPr>
              <a:t>Ani gelişirler. </a:t>
            </a:r>
          </a:p>
          <a:p>
            <a:pPr marL="250825" lvl="1" indent="-179388" algn="just" eaLnBrk="1" hangingPunct="1">
              <a:spcBef>
                <a:spcPct val="0"/>
              </a:spcBef>
              <a:spcAft>
                <a:spcPts val="300"/>
              </a:spcAft>
              <a:buFontTx/>
              <a:buChar char="•"/>
            </a:pPr>
            <a:r>
              <a:rPr lang="tr-TR" altLang="tr-TR" sz="1000">
                <a:latin typeface="Roboto"/>
                <a:ea typeface="Roboto"/>
                <a:cs typeface="Roboto"/>
              </a:rPr>
              <a:t>Büyük bir bölgeyi etkilerler.</a:t>
            </a:r>
          </a:p>
          <a:p>
            <a:pPr marL="250825" lvl="1" indent="-179388" algn="just" eaLnBrk="1" hangingPunct="1">
              <a:spcBef>
                <a:spcPct val="0"/>
              </a:spcBef>
              <a:spcAft>
                <a:spcPts val="300"/>
              </a:spcAft>
              <a:buFontTx/>
              <a:buChar char="•"/>
            </a:pPr>
            <a:r>
              <a:rPr lang="tr-TR" altLang="tr-TR" sz="1000">
                <a:latin typeface="Roboto"/>
                <a:ea typeface="Roboto"/>
                <a:cs typeface="Roboto"/>
              </a:rPr>
              <a:t>Gündelik hayat kesintiye uğrar. Altyapı ve ulaşım sistemleri ve acil durum servisleri yetersiz kalır.</a:t>
            </a:r>
          </a:p>
          <a:p>
            <a:pPr algn="just" eaLnBrk="1" hangingPunct="1">
              <a:spcBef>
                <a:spcPct val="0"/>
              </a:spcBef>
            </a:pPr>
            <a:endParaRPr lang="tr-TR" altLang="tr-TR" sz="1000">
              <a:latin typeface="Roboto"/>
              <a:ea typeface="Roboto"/>
              <a:cs typeface="Roboto"/>
            </a:endParaRPr>
          </a:p>
          <a:p>
            <a:pPr algn="just" eaLnBrk="1" hangingPunct="1">
              <a:spcBef>
                <a:spcPct val="0"/>
              </a:spcBef>
              <a:spcAft>
                <a:spcPts val="300"/>
              </a:spcAft>
            </a:pPr>
            <a:r>
              <a:rPr lang="tr-TR" altLang="tr-TR" sz="900" b="1" i="1" u="sng">
                <a:latin typeface="Roboto"/>
                <a:ea typeface="Roboto"/>
                <a:cs typeface="Roboto"/>
              </a:rPr>
              <a:t>Bilgi Notu 1: </a:t>
            </a:r>
          </a:p>
          <a:p>
            <a:pPr algn="just" eaLnBrk="1" hangingPunct="1">
              <a:spcBef>
                <a:spcPct val="0"/>
              </a:spcBef>
              <a:spcAft>
                <a:spcPts val="300"/>
              </a:spcAft>
            </a:pPr>
            <a:r>
              <a:rPr lang="tr-TR" altLang="tr-TR" sz="900" i="1">
                <a:latin typeface="Roboto"/>
                <a:ea typeface="Roboto"/>
                <a:cs typeface="Roboto"/>
              </a:rPr>
              <a:t>Birleşmiş Milletler tarafından </a:t>
            </a:r>
            <a:r>
              <a:rPr lang="tr-TR" altLang="tr-TR" sz="900" b="1" i="1">
                <a:latin typeface="Roboto"/>
                <a:ea typeface="Roboto"/>
                <a:cs typeface="Roboto"/>
              </a:rPr>
              <a:t>“Herhangi bir tehlikenin can, mal, çevre, ekonomi ve kültürel varlıklar üzerinde yarattığı kötü etkilerle baş etmeye yerel imkânların yetmediği durumlar”</a:t>
            </a:r>
            <a:r>
              <a:rPr lang="tr-TR" altLang="tr-TR" sz="900" i="1">
                <a:latin typeface="Roboto"/>
                <a:ea typeface="Roboto"/>
                <a:cs typeface="Roboto"/>
              </a:rPr>
              <a:t> olarak tanımlanmaktadır. </a:t>
            </a:r>
            <a:endParaRPr lang="tr-TR" altLang="tr-TR" sz="900">
              <a:latin typeface="Roboto"/>
              <a:ea typeface="Roboto"/>
              <a:cs typeface="Roboto"/>
            </a:endParaRPr>
          </a:p>
          <a:p>
            <a:pPr algn="just" eaLnBrk="1" hangingPunct="1">
              <a:spcBef>
                <a:spcPct val="0"/>
              </a:spcBef>
              <a:spcAft>
                <a:spcPts val="300"/>
              </a:spcAft>
            </a:pPr>
            <a:endParaRPr lang="tr-TR" altLang="tr-TR" sz="900" b="1" i="1" u="sng">
              <a:latin typeface="Roboto"/>
              <a:ea typeface="Roboto"/>
              <a:cs typeface="Roboto"/>
            </a:endParaRPr>
          </a:p>
          <a:p>
            <a:pPr algn="just" eaLnBrk="1" hangingPunct="1">
              <a:spcBef>
                <a:spcPct val="0"/>
              </a:spcBef>
              <a:spcAft>
                <a:spcPts val="300"/>
              </a:spcAft>
            </a:pPr>
            <a:r>
              <a:rPr lang="tr-TR" altLang="tr-TR" sz="900" b="1" i="1" u="sng">
                <a:latin typeface="Roboto"/>
                <a:ea typeface="Roboto"/>
                <a:cs typeface="Roboto"/>
              </a:rPr>
              <a:t>Bilgi Notu 2:</a:t>
            </a:r>
            <a:endParaRPr lang="tr-TR" altLang="tr-TR" sz="900" u="sng">
              <a:latin typeface="Roboto"/>
              <a:ea typeface="Roboto"/>
              <a:cs typeface="Roboto"/>
            </a:endParaRPr>
          </a:p>
          <a:p>
            <a:pPr algn="just" eaLnBrk="1" hangingPunct="1">
              <a:spcBef>
                <a:spcPct val="0"/>
              </a:spcBef>
              <a:spcAft>
                <a:spcPts val="300"/>
              </a:spcAft>
            </a:pPr>
            <a:r>
              <a:rPr lang="tr-TR" altLang="tr-TR" sz="900" i="1">
                <a:latin typeface="Roboto"/>
                <a:ea typeface="Roboto"/>
                <a:cs typeface="Roboto"/>
              </a:rPr>
              <a:t>Özellikle büyük yerleşim yerlerinde oluşabilecek deprem, yangın, sel ve toprak kayması gibi doğa olaylarının etkileri, önlem alınmadığı takdirde, sadece etkilediği alanı değil, sosyo-ekonomik açıdan çok daha geniş bir bölgeyi ve hatta tüm ülkeyi etkileyebilmektedir. Ancak deprem, fırtına, yanardağ patlaması gibi doğa olayları her zaman afet olarak tanımlanamaz. 1899 yılında Alaska’nın Yakutat Körfezi’nde meydana gelen 8.5 büyüklüğündeki deprem sadece şiddetli bir doğa olayı iken, 1999 Kocaeli ve Düzce-Kaynaşlı Depremleri, 2004 Sumatra Depremi ve 2008 Çin Depremi gibi doğa olayları can kayıplarının, yaralanmaların ve ekonomik kayıpların çok yüksek olması nedeniyle doğal afet olarak tanımlanmıştır. Marmara Denizi’nin ortasından geçen fay hattı bizler için doğal kaynaklı bir tehlikedir. Bu tehlikeyi görmezden gelerek yaşamaya devam edersek, evlerimizi depreme karşı dayanıklı inşa etmezsek zarar görme riskimiz artacağından dolayı bu tehlike bir afete dönüşebilir.</a:t>
            </a:r>
          </a:p>
          <a:p>
            <a:pPr eaLnBrk="1" hangingPunct="1">
              <a:spcBef>
                <a:spcPct val="0"/>
              </a:spcBef>
            </a:pPr>
            <a:endParaRPr lang="tr-TR" altLang="tr-TR" sz="1000">
              <a:latin typeface="Roboto"/>
              <a:ea typeface="Roboto"/>
              <a:cs typeface="Roboto"/>
            </a:endParaRPr>
          </a:p>
          <a:p>
            <a:pPr eaLnBrk="1" hangingPunct="1">
              <a:spcBef>
                <a:spcPct val="0"/>
              </a:spcBef>
            </a:pPr>
            <a:endParaRPr lang="tr-TR" altLang="tr-TR" sz="1000">
              <a:latin typeface="Roboto"/>
              <a:ea typeface="Roboto"/>
              <a:cs typeface="Roboto"/>
            </a:endParaRPr>
          </a:p>
        </p:txBody>
      </p:sp>
      <p:sp>
        <p:nvSpPr>
          <p:cNvPr id="54276" name="Slayt Numarası Yer Tutucusu 3">
            <a:extLst>
              <a:ext uri="{FF2B5EF4-FFF2-40B4-BE49-F238E27FC236}">
                <a16:creationId xmlns:a16="http://schemas.microsoft.com/office/drawing/2014/main" id="{5DF9D529-E6F8-4593-B28F-26EBDAB2E5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A4E693A6-1BB1-4BC9-962B-C12812C1700B}" type="slidenum">
              <a:rPr lang="tr-TR" altLang="tr-TR" sz="1200" smtClean="0"/>
              <a:pPr/>
              <a:t>50</a:t>
            </a:fld>
            <a:endParaRPr lang="tr-TR" altLang="tr-T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ayt Resmi Yer Tutucusu 1">
            <a:extLst>
              <a:ext uri="{FF2B5EF4-FFF2-40B4-BE49-F238E27FC236}">
                <a16:creationId xmlns:a16="http://schemas.microsoft.com/office/drawing/2014/main" id="{5B23DF40-8621-4C45-9C7C-B2B3A9164F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7DCA007E-035F-4B14-97D1-0354AA83692B}"/>
              </a:ext>
            </a:extLst>
          </p:cNvPr>
          <p:cNvSpPr>
            <a:spLocks noGrp="1"/>
          </p:cNvSpPr>
          <p:nvPr>
            <p:ph type="body" idx="1"/>
          </p:nvPr>
        </p:nvSpPr>
        <p:spPr/>
        <p:txBody>
          <a:bodyPr/>
          <a:lstStyle/>
          <a:p>
            <a:pPr algn="just" eaLnBrk="1" fontAlgn="auto" hangingPunct="1">
              <a:lnSpc>
                <a:spcPct val="90000"/>
              </a:lnSpc>
              <a:spcBef>
                <a:spcPct val="0"/>
              </a:spcBef>
              <a:spcAft>
                <a:spcPts val="0"/>
              </a:spcAft>
              <a:defRPr/>
            </a:pPr>
            <a:r>
              <a:rPr lang="tr-TR" altLang="tr-TR" sz="1000" b="1" dirty="0">
                <a:latin typeface="Roboto" pitchFamily="2" charset="0"/>
                <a:ea typeface="Roboto" pitchFamily="2" charset="0"/>
              </a:rPr>
              <a:t>Önerilen Süre: 1 dk.</a:t>
            </a:r>
          </a:p>
          <a:p>
            <a:pPr algn="just" eaLnBrk="1" fontAlgn="auto" hangingPunct="1">
              <a:spcBef>
                <a:spcPct val="0"/>
              </a:spcBef>
              <a:spcAft>
                <a:spcPts val="600"/>
              </a:spcAft>
              <a:defRPr/>
            </a:pPr>
            <a:r>
              <a:rPr lang="tr-TR" altLang="tr-TR" sz="1000" b="1" i="1" dirty="0">
                <a:latin typeface="Roboto" pitchFamily="2" charset="0"/>
                <a:ea typeface="Roboto" pitchFamily="2" charset="0"/>
              </a:rPr>
              <a:t>Slayt animasyonu otomatik başlar, sessizdir.</a:t>
            </a:r>
            <a:endParaRPr lang="tr-TR" altLang="tr-TR" sz="1000" i="1" dirty="0">
              <a:latin typeface="Roboto" pitchFamily="2" charset="0"/>
              <a:ea typeface="Roboto" pitchFamily="2" charset="0"/>
            </a:endParaRPr>
          </a:p>
          <a:p>
            <a:pPr algn="just" eaLnBrk="1" fontAlgn="auto" hangingPunct="1">
              <a:spcBef>
                <a:spcPct val="0"/>
              </a:spcBef>
              <a:spcAft>
                <a:spcPts val="0"/>
              </a:spcAft>
              <a:defRPr/>
            </a:pPr>
            <a:endParaRPr lang="tr-TR" altLang="tr-TR" sz="1000" dirty="0">
              <a:latin typeface="Roboto" pitchFamily="2" charset="0"/>
              <a:ea typeface="Roboto" pitchFamily="2" charset="0"/>
            </a:endParaRPr>
          </a:p>
          <a:p>
            <a:pPr algn="just" eaLnBrk="1" fontAlgn="auto" hangingPunct="1">
              <a:spcBef>
                <a:spcPts val="0"/>
              </a:spcBef>
              <a:spcAft>
                <a:spcPts val="600"/>
              </a:spcAft>
              <a:defRPr/>
            </a:pPr>
            <a:r>
              <a:rPr lang="tr-TR" altLang="tr-TR" sz="1000" dirty="0">
                <a:latin typeface="Roboto" pitchFamily="2" charset="0"/>
                <a:ea typeface="Roboto" pitchFamily="2" charset="0"/>
              </a:rPr>
              <a:t>Doğa, teknolojik ya da insan kaynaklı afetler sonucunda ortaya çıkabilecek kayıp ve zararların, can, mal-mülk ve çevre açısından çok büyük boyutlarda olabileceği bilinmektedir. K</a:t>
            </a:r>
            <a:r>
              <a:rPr lang="tr-TR" sz="1000" dirty="0">
                <a:latin typeface="Roboto" pitchFamily="2" charset="0"/>
                <a:ea typeface="Roboto" pitchFamily="2" charset="0"/>
              </a:rPr>
              <a:t>omşu ülkeler başta olmak üzere dünyada yaşanabilecek ve bizi de etkileyebilecek durumlar mevcuttur, Örneğin, Çernobil Faciası (1986), 2011’de  Japonya’da gerçekleşen </a:t>
            </a:r>
            <a:r>
              <a:rPr lang="tr-TR" sz="1000" dirty="0" err="1">
                <a:latin typeface="Roboto" pitchFamily="2" charset="0"/>
                <a:ea typeface="Roboto" pitchFamily="2" charset="0"/>
              </a:rPr>
              <a:t>Tohoku</a:t>
            </a:r>
            <a:r>
              <a:rPr lang="tr-TR" sz="1000" dirty="0">
                <a:latin typeface="Roboto" pitchFamily="2" charset="0"/>
                <a:ea typeface="Roboto" pitchFamily="2" charset="0"/>
              </a:rPr>
              <a:t> Depremi sonrası gerçekleşen </a:t>
            </a:r>
            <a:r>
              <a:rPr lang="tr-TR" sz="1000" dirty="0" err="1">
                <a:latin typeface="Roboto" pitchFamily="2" charset="0"/>
                <a:ea typeface="Roboto" pitchFamily="2" charset="0"/>
              </a:rPr>
              <a:t>Fukuşima</a:t>
            </a:r>
            <a:r>
              <a:rPr lang="tr-TR" sz="1000" dirty="0">
                <a:latin typeface="Roboto" pitchFamily="2" charset="0"/>
                <a:ea typeface="Roboto" pitchFamily="2" charset="0"/>
              </a:rPr>
              <a:t> Nükleer Santrali kazası, Suriye’deki iç savaşın etkileri gibi.</a:t>
            </a:r>
            <a:endParaRPr lang="tr-TR" sz="1000" b="1" dirty="0">
              <a:latin typeface="Roboto" pitchFamily="2" charset="0"/>
              <a:ea typeface="Roboto" pitchFamily="2" charset="0"/>
            </a:endParaRPr>
          </a:p>
          <a:p>
            <a:pPr algn="just" eaLnBrk="1" fontAlgn="auto" hangingPunct="1">
              <a:spcBef>
                <a:spcPts val="0"/>
              </a:spcBef>
              <a:spcAft>
                <a:spcPts val="600"/>
              </a:spcAft>
              <a:defRPr/>
            </a:pPr>
            <a:r>
              <a:rPr lang="tr-TR" altLang="tr-TR" sz="1000" dirty="0">
                <a:latin typeface="Roboto" pitchFamily="2" charset="0"/>
                <a:ea typeface="Roboto" pitchFamily="2" charset="0"/>
              </a:rPr>
              <a:t>Bununla birlikte ülkemiz, başta depremler olmak üzere heyelan, sel, kaya düşmesi, çığ, yangın, teknolojik kazalar ve kuraklık gibi afetlere dönüşebilecek tehlikelerle de karşı karşıyadır. Meydana gelen afetler büyük ölçüde can ve mal kayıplarına, yaralanmalara, ekonomimizin etkilenmesine yol açmaktadır.</a:t>
            </a:r>
            <a:endParaRPr lang="tr-TR" sz="1000" b="1" u="sng" dirty="0">
              <a:solidFill>
                <a:schemeClr val="tx2"/>
              </a:solidFill>
              <a:latin typeface="Roboto" pitchFamily="2" charset="0"/>
              <a:ea typeface="Roboto" pitchFamily="2" charset="0"/>
            </a:endParaRPr>
          </a:p>
          <a:p>
            <a:pPr algn="just" eaLnBrk="1" fontAlgn="auto" hangingPunct="1">
              <a:spcBef>
                <a:spcPts val="0"/>
              </a:spcBef>
              <a:spcAft>
                <a:spcPts val="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Yaşadığımız yerin afet tehlikelerini öğrenmeli, hazırlıklarımızı ona göre yapmalıyız. Bulunduğunuz yerin deprem tehlike değerini “</a:t>
            </a:r>
            <a:r>
              <a:rPr lang="tr-TR" sz="1000" dirty="0">
                <a:latin typeface="Roboto" pitchFamily="2" charset="0"/>
                <a:ea typeface="Roboto" pitchFamily="2" charset="0"/>
                <a:hlinkClick r:id="rId3" tooltip="https://tdth.afad.gov.tr"/>
              </a:rPr>
              <a:t>https://tdth.afad.gov.tr</a:t>
            </a:r>
            <a:r>
              <a:rPr lang="tr-TR" sz="1000" dirty="0">
                <a:latin typeface="Roboto" pitchFamily="2" charset="0"/>
                <a:ea typeface="Roboto" pitchFamily="2" charset="0"/>
              </a:rPr>
              <a:t>” adresinden koordinat ve bilgilerini girerek öğrenebilirsiniz. </a:t>
            </a:r>
          </a:p>
          <a:p>
            <a:pPr algn="just" eaLnBrk="1" fontAlgn="auto" hangingPunct="1">
              <a:lnSpc>
                <a:spcPct val="90000"/>
              </a:lnSpc>
              <a:spcBef>
                <a:spcPct val="0"/>
              </a:spcBef>
              <a:spcAft>
                <a:spcPts val="0"/>
              </a:spcAft>
              <a:defRPr/>
            </a:pPr>
            <a:endParaRPr lang="tr-TR" altLang="tr-TR" sz="1000" b="1" dirty="0">
              <a:latin typeface="Roboto" pitchFamily="2" charset="0"/>
              <a:ea typeface="Roboto" pitchFamily="2" charset="0"/>
            </a:endParaRPr>
          </a:p>
          <a:p>
            <a:pPr algn="just" eaLnBrk="1" fontAlgn="auto" hangingPunct="1">
              <a:lnSpc>
                <a:spcPct val="90000"/>
              </a:lnSpc>
              <a:spcBef>
                <a:spcPct val="0"/>
              </a:spcBef>
              <a:spcAft>
                <a:spcPts val="0"/>
              </a:spcAft>
              <a:defRPr/>
            </a:pPr>
            <a:r>
              <a:rPr lang="tr-TR" altLang="tr-TR" sz="1000" b="1" dirty="0">
                <a:solidFill>
                  <a:schemeClr val="accent1">
                    <a:lumMod val="50000"/>
                  </a:schemeClr>
                </a:solidFill>
                <a:latin typeface="Roboto" pitchFamily="2" charset="0"/>
                <a:ea typeface="Roboto" pitchFamily="2" charset="0"/>
              </a:rPr>
              <a:t>Eğitmen Notu: </a:t>
            </a:r>
            <a:r>
              <a:rPr lang="tr-TR" altLang="tr-TR" sz="1000" dirty="0">
                <a:solidFill>
                  <a:schemeClr val="accent1">
                    <a:lumMod val="50000"/>
                  </a:schemeClr>
                </a:solidFill>
                <a:latin typeface="Roboto" pitchFamily="2" charset="0"/>
                <a:ea typeface="Roboto" pitchFamily="2" charset="0"/>
              </a:rPr>
              <a:t>Bulunulan yerin, diğer tehlike değerlerinin e-devletten öğrenilmesi için AFAD Başkanlık bünyesinde çalışmalar hızla devam etmektedir. Eğitmen, eğitim  öncesinde o ilin tehlike bilgilerine ulaşmalı ve bu bilgiyi katılımcılar ile paylaşmalıdır. İl AFAD tarafından bu bilgi kendisi ile paylaşılacaktır.</a:t>
            </a:r>
          </a:p>
          <a:p>
            <a:pPr algn="just" eaLnBrk="1" fontAlgn="auto" hangingPunct="1">
              <a:lnSpc>
                <a:spcPct val="90000"/>
              </a:lnSpc>
              <a:spcBef>
                <a:spcPct val="0"/>
              </a:spcBef>
              <a:spcAft>
                <a:spcPts val="0"/>
              </a:spcAft>
              <a:defRPr/>
            </a:pPr>
            <a:endParaRPr lang="tr-TR" altLang="tr-TR" sz="1000" dirty="0">
              <a:latin typeface="Roboto" pitchFamily="2" charset="0"/>
              <a:ea typeface="Roboto" pitchFamily="2" charset="0"/>
            </a:endParaRP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1: </a:t>
            </a:r>
          </a:p>
          <a:p>
            <a:pPr algn="just" eaLnBrk="1" fontAlgn="auto" hangingPunct="1">
              <a:spcBef>
                <a:spcPts val="0"/>
              </a:spcBef>
              <a:spcAft>
                <a:spcPts val="300"/>
              </a:spcAft>
              <a:defRPr/>
            </a:pPr>
            <a:r>
              <a:rPr lang="tr-TR" sz="900" b="1" i="1" dirty="0">
                <a:latin typeface="Roboto" pitchFamily="2" charset="0"/>
                <a:ea typeface="Roboto" pitchFamily="2" charset="0"/>
              </a:rPr>
              <a:t>Doğa Tehlikeler: </a:t>
            </a:r>
            <a:r>
              <a:rPr lang="tr-TR" sz="900" i="1" dirty="0">
                <a:latin typeface="Roboto" pitchFamily="2" charset="0"/>
                <a:ea typeface="Roboto" pitchFamily="2" charset="0"/>
              </a:rPr>
              <a:t>Deprem, Heyelan, Sel/Taşkın, Çığ, Salgın Hastalık, Kuraklık, Kasırga-Hortum, Tsunami, Volkanik Patlama, Kış Fırtınası</a:t>
            </a:r>
          </a:p>
          <a:p>
            <a:pPr algn="just" eaLnBrk="1" fontAlgn="auto" hangingPunct="1">
              <a:spcBef>
                <a:spcPts val="0"/>
              </a:spcBef>
              <a:spcAft>
                <a:spcPts val="300"/>
              </a:spcAft>
              <a:defRPr/>
            </a:pPr>
            <a:r>
              <a:rPr lang="tr-TR" sz="900" b="1" i="1" dirty="0">
                <a:latin typeface="Roboto" pitchFamily="2" charset="0"/>
                <a:ea typeface="Roboto" pitchFamily="2" charset="0"/>
              </a:rPr>
              <a:t>Teknoloji Kaynaklı Tehlikeler: </a:t>
            </a:r>
            <a:r>
              <a:rPr lang="tr-TR" sz="900" i="1" dirty="0">
                <a:latin typeface="Roboto" pitchFamily="2" charset="0"/>
                <a:ea typeface="Roboto" pitchFamily="2" charset="0"/>
              </a:rPr>
              <a:t>Uçak Kazası, Baraj/Set Yıkılması, Tehlike Madde Yayılması, Enerji Kesintisi, Radyolojik Kirlenme, Tren Kazası , Büyük Yangınlar</a:t>
            </a:r>
            <a:endParaRPr lang="tr-TR" sz="900" b="1" i="1"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İnsan Kaynaklı Tehlikeler: </a:t>
            </a:r>
            <a:r>
              <a:rPr lang="tr-TR" sz="900" i="1" dirty="0">
                <a:latin typeface="Roboto" pitchFamily="2" charset="0"/>
                <a:ea typeface="Roboto" pitchFamily="2" charset="0"/>
              </a:rPr>
              <a:t>Sivil Ayaklanma, Siber Saldırı, Terörist Eylemler, Sabotaj</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2: </a:t>
            </a:r>
          </a:p>
          <a:p>
            <a:pPr algn="just" eaLnBrk="1" fontAlgn="auto" hangingPunct="1">
              <a:spcBef>
                <a:spcPts val="0"/>
              </a:spcBef>
              <a:spcAft>
                <a:spcPts val="300"/>
              </a:spcAft>
              <a:defRPr/>
            </a:pPr>
            <a:r>
              <a:rPr lang="tr-TR" sz="900" b="1" i="1" dirty="0">
                <a:latin typeface="Roboto" pitchFamily="2" charset="0"/>
                <a:ea typeface="Roboto" pitchFamily="2" charset="0"/>
              </a:rPr>
              <a:t>Sel:</a:t>
            </a:r>
            <a:r>
              <a:rPr lang="tr-TR" sz="900" i="1" dirty="0">
                <a:latin typeface="Roboto" pitchFamily="2" charset="0"/>
                <a:ea typeface="Roboto" pitchFamily="2" charset="0"/>
              </a:rPr>
              <a:t> Ani ve aşırı yağışlar nedeniyle su kütleleri akarsu yataklarında, vadi yamaç ve tabanlarında, çukur  alanlarda ve kıyılarda kontrolsüz bir biçimde akabilir ve yayılabilir.</a:t>
            </a:r>
          </a:p>
          <a:p>
            <a:pPr algn="just" eaLnBrk="1" fontAlgn="auto" hangingPunct="1">
              <a:spcBef>
                <a:spcPts val="0"/>
              </a:spcBef>
              <a:spcAft>
                <a:spcPts val="300"/>
              </a:spcAft>
              <a:defRPr/>
            </a:pPr>
            <a:r>
              <a:rPr lang="tr-TR" sz="900" b="1" i="1" dirty="0">
                <a:latin typeface="Roboto" pitchFamily="2" charset="0"/>
                <a:ea typeface="Roboto" pitchFamily="2" charset="0"/>
              </a:rPr>
              <a:t>Heyelan:</a:t>
            </a:r>
            <a:r>
              <a:rPr lang="tr-TR" sz="900" i="1" dirty="0">
                <a:latin typeface="Roboto" pitchFamily="2" charset="0"/>
                <a:ea typeface="Roboto" pitchFamily="2" charset="0"/>
              </a:rPr>
              <a:t> Yerçekimi, eğim, su ve benzeri diğer kuvvetlerin etkisiyle zemin aşağı ve dışa doğru hareket edebilir.</a:t>
            </a:r>
          </a:p>
          <a:p>
            <a:pPr algn="just" eaLnBrk="1" fontAlgn="auto" hangingPunct="1">
              <a:spcBef>
                <a:spcPts val="0"/>
              </a:spcBef>
              <a:spcAft>
                <a:spcPts val="300"/>
              </a:spcAft>
              <a:defRPr/>
            </a:pPr>
            <a:r>
              <a:rPr lang="tr-TR" sz="900" b="1" i="1" dirty="0">
                <a:latin typeface="Roboto" pitchFamily="2" charset="0"/>
                <a:ea typeface="Roboto" pitchFamily="2" charset="0"/>
              </a:rPr>
              <a:t>Tsunami/Büyük Dalga:</a:t>
            </a:r>
            <a:r>
              <a:rPr lang="tr-TR" sz="900" i="1" dirty="0">
                <a:latin typeface="Roboto" pitchFamily="2" charset="0"/>
                <a:ea typeface="Roboto" pitchFamily="2" charset="0"/>
              </a:rPr>
              <a:t> Marmara Denizi için deprem ve heyelan kaynaklı </a:t>
            </a:r>
            <a:r>
              <a:rPr lang="tr-TR" sz="900" i="1" dirty="0" err="1">
                <a:latin typeface="Roboto" pitchFamily="2" charset="0"/>
                <a:ea typeface="Roboto" pitchFamily="2" charset="0"/>
              </a:rPr>
              <a:t>tsunamiler</a:t>
            </a:r>
            <a:r>
              <a:rPr lang="tr-TR" sz="900" i="1" dirty="0">
                <a:latin typeface="Roboto" pitchFamily="2" charset="0"/>
                <a:ea typeface="Roboto" pitchFamily="2" charset="0"/>
              </a:rPr>
              <a:t> meydana gelebilir.</a:t>
            </a:r>
          </a:p>
          <a:p>
            <a:pPr algn="just" eaLnBrk="1" fontAlgn="auto" hangingPunct="1">
              <a:spcBef>
                <a:spcPts val="0"/>
              </a:spcBef>
              <a:spcAft>
                <a:spcPts val="300"/>
              </a:spcAft>
              <a:defRPr/>
            </a:pPr>
            <a:r>
              <a:rPr lang="tr-TR" sz="900" b="1" i="1" dirty="0">
                <a:latin typeface="Roboto" pitchFamily="2" charset="0"/>
                <a:ea typeface="Roboto" pitchFamily="2" charset="0"/>
              </a:rPr>
              <a:t>Yangınlar: </a:t>
            </a:r>
            <a:r>
              <a:rPr lang="tr-TR" sz="900" i="1" dirty="0">
                <a:latin typeface="Roboto" pitchFamily="2" charset="0"/>
                <a:ea typeface="Roboto" pitchFamily="2" charset="0"/>
              </a:rPr>
              <a:t>Deprem ve </a:t>
            </a:r>
            <a:r>
              <a:rPr lang="tr-TR" sz="900" i="1" dirty="0" err="1">
                <a:latin typeface="Roboto" pitchFamily="2" charset="0"/>
                <a:ea typeface="Roboto" pitchFamily="2" charset="0"/>
              </a:rPr>
              <a:t>tsunamilerden</a:t>
            </a:r>
            <a:r>
              <a:rPr lang="tr-TR" sz="900" i="1" dirty="0">
                <a:latin typeface="Roboto" pitchFamily="2" charset="0"/>
                <a:ea typeface="Roboto" pitchFamily="2" charset="0"/>
              </a:rPr>
              <a:t> sonra gaz hatlarının hasar görmesi, elektrik kıvılcımları nedeniyle genelde yangınlar çıkabilir.</a:t>
            </a:r>
          </a:p>
          <a:p>
            <a:pPr algn="just" eaLnBrk="1" fontAlgn="auto" hangingPunct="1">
              <a:spcBef>
                <a:spcPts val="0"/>
              </a:spcBef>
              <a:spcAft>
                <a:spcPts val="300"/>
              </a:spcAft>
              <a:defRPr/>
            </a:pPr>
            <a:r>
              <a:rPr lang="tr-TR" sz="900" b="1" i="1" dirty="0">
                <a:latin typeface="Roboto" pitchFamily="2" charset="0"/>
                <a:ea typeface="Roboto" pitchFamily="2" charset="0"/>
              </a:rPr>
              <a:t>Teknolojik  Kazalar: </a:t>
            </a:r>
            <a:r>
              <a:rPr lang="tr-TR" sz="900" i="1" dirty="0">
                <a:latin typeface="Roboto" pitchFamily="2" charset="0"/>
                <a:ea typeface="Roboto" pitchFamily="2" charset="0"/>
              </a:rPr>
              <a:t>Sanayi tesisleri ve benzeri tesisler  hasar gördüklerinde kimyasal, biyolojik, radyolojik, ve nükleer vb. benzeri tehlikeli maddeler çevreye saçılabilir.</a:t>
            </a:r>
          </a:p>
          <a:p>
            <a:pPr algn="just" eaLnBrk="1" fontAlgn="auto" hangingPunct="1">
              <a:lnSpc>
                <a:spcPct val="90000"/>
              </a:lnSpc>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3:</a:t>
            </a:r>
            <a:endParaRPr lang="tr-TR" sz="900" u="sng"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Dünyanın İç Yapısı</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Bundan 4,5 milyar yıl önce tamamen akkor bir halde olan dünyamız, oluştuğu andan bu zamana kadar soğuyarak katmanlı bir küre haline gelmiştir. Bu katmanlara dıştan içe doğru "kabuk", "manto" ve "çekirdek" adı verilir.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Derinlere doğru inildikçe sıcaklığı artan yerkürenin en iç kısmına "çekirdek" adı verilir. Yerkürenin manyetik alanının kaynağı olan çekirdek, fiziksel olarak iç çekirdek ve dış çekirdek olmak üzere iki kısma ayrılır. İç çekirdek katı, dış çekirdek ise sıvıdır.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Çekirdeğin üzerinde plastik davranış gösteren ve kısmen ergimiş kaya/magmadan oluşmuş "Manto" yer almaktadır. Mantonun içinde sıcaklık farklılıkları nedeniyle konveksiyon akımları meydana gelir. Konveksiyon akımları yoğun bir çorbanın kaynamasına benzetilebilir. Bu konveksiyon akımları Dünya'nın en üst katmanı olan kabuğu gererek, birbirine göre bağıl olarak hareket eden birtakım parçalara ayırır. Bu parçalara "levha" adı verilir.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Yerkabuğunun hareketli parçaları olan levhaların hareket etmesi, önemli fiziksel olaylar meydana getirir. Fay olarak bilinen büyük kırıklar birbiriyle sürtünen levha sınırlarında yer alır (Kuzey Anadolu Fay </a:t>
            </a:r>
            <a:r>
              <a:rPr lang="tr-TR" sz="900" i="1" dirty="0" err="1">
                <a:latin typeface="Roboto" pitchFamily="2" charset="0"/>
                <a:ea typeface="Roboto" pitchFamily="2" charset="0"/>
              </a:rPr>
              <a:t>Zonu</a:t>
            </a:r>
            <a:r>
              <a:rPr lang="tr-TR" sz="900" i="1" dirty="0">
                <a:latin typeface="Roboto" pitchFamily="2" charset="0"/>
                <a:ea typeface="Roboto" pitchFamily="2" charset="0"/>
              </a:rPr>
              <a:t> (KAFZ) gibi). Faylar levhaların sınırlarında bulunur. Deprem ve volkanik faaliyetler de bu bölgelerde gerçekleşir.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 </a:t>
            </a:r>
            <a:r>
              <a:rPr lang="tr-TR" sz="900" b="1" i="1" dirty="0">
                <a:latin typeface="Roboto" pitchFamily="2" charset="0"/>
                <a:ea typeface="Roboto" pitchFamily="2" charset="0"/>
              </a:rPr>
              <a:t>Faylar</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Yerkabuğunun kırılarak hareket ettiği düzlemlere "fay" denir. Faylar, yerkabuğundaki kayaçların, levhaların hareketi sonucu oluşan kuvvetlere karşı koyamadığı zayıflık </a:t>
            </a:r>
            <a:r>
              <a:rPr lang="tr-TR" sz="900" i="1" dirty="0" err="1">
                <a:latin typeface="Roboto" pitchFamily="2" charset="0"/>
                <a:ea typeface="Roboto" pitchFamily="2" charset="0"/>
              </a:rPr>
              <a:t>zonları</a:t>
            </a:r>
            <a:r>
              <a:rPr lang="tr-TR" sz="900" i="1" dirty="0">
                <a:latin typeface="Roboto" pitchFamily="2" charset="0"/>
                <a:ea typeface="Roboto" pitchFamily="2" charset="0"/>
              </a:rPr>
              <a:t> boyunca oluşur. Uzunlukları santimetreden binlerce kilometreyi bulabilir. Depremler zayıflık </a:t>
            </a:r>
            <a:r>
              <a:rPr lang="tr-TR" sz="900" i="1" dirty="0" err="1">
                <a:latin typeface="Roboto" pitchFamily="2" charset="0"/>
                <a:ea typeface="Roboto" pitchFamily="2" charset="0"/>
              </a:rPr>
              <a:t>zonu</a:t>
            </a:r>
            <a:r>
              <a:rPr lang="tr-TR" sz="900" i="1" dirty="0">
                <a:latin typeface="Roboto" pitchFamily="2" charset="0"/>
                <a:ea typeface="Roboto" pitchFamily="2" charset="0"/>
              </a:rPr>
              <a:t> olan fay düzleminin her iki tarafında kalan blokların, bir diğerine göre hareket ederek yer değiştirmesiyle meydana gelir.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Faylar genellikle hareket yönlerine göre isimlendirilir. Daha çok yatay hareket sonucu meydana gelen faylara "doğrultu atımlı fay" denir. Fayın oluşturduğu iki ayrı blokun birbirlerine göreli olarak sağa veya sola hareketlerinden (örneğin KAFZ) de bahsedilebilir. Bunlar da sağ veya sol yönlü doğrultu atımlı faylara bir örnektir. Düşey hareketlerle meydana gelen faylara da "normal ya da ters fay" denir. Fayların çoğunda hem yatay, hem de düşey hareket bulunabilir.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Depremler</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 geniş anlamda yerkabuğunun hareketi sonucu oluşan titreşim veya sarsıntılara denir. Yer yüzeyi hareketsizmiş gibi görünse de sürekli yer değiştirir, yükselir, alçalır, kıvrılır, bükülür ve kırılır. Bu durum kayalar üzerinde büyük bir gerilim oluşturur. Milyonlarca yılı kapsayan geniş zaman aralıklarında bu gerilimle biriken enerji, kayaların en zayıf noktalarındaki </a:t>
            </a:r>
            <a:r>
              <a:rPr lang="tr-TR" sz="900" i="1" dirty="0" err="1">
                <a:latin typeface="Roboto" pitchFamily="2" charset="0"/>
                <a:ea typeface="Roboto" pitchFamily="2" charset="0"/>
              </a:rPr>
              <a:t>faylanma</a:t>
            </a:r>
            <a:r>
              <a:rPr lang="tr-TR" sz="900" i="1" dirty="0">
                <a:latin typeface="Roboto" pitchFamily="2" charset="0"/>
                <a:ea typeface="Roboto" pitchFamily="2" charset="0"/>
              </a:rPr>
              <a:t> denilen kırılmalarla aniden boşalır. Açığa çıkan enerji yerin içinde dalgalar halinde yayılır, geçtikleri ortamları (değiştirir) deforme eder ve yeryüzünü sarsar. Bu olay deprem olarak adlandırılır.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Depreme yer sarsıntısı, zelzele ya da sismik faaliyet de denir. Depremler kısa sürede meydana gelir ve geniş bir alanda hissedilebilir. Nerede ve ne zaman ortaya çıkacağı ise gün ve saat olarak bilinemez.</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Depremi çoğu zaman, hafif yer sarsıntılarıyla anlarsınız. Tavanda asılı lambaların, bitkilerin sallandığını ya da raftaki nesnelerin hareketlendiğini fark edebilirsiniz. Bazen hafif bir gürleme sesi duyabilir ya da şiddetli bir sarsıntı hissedebilirsiniz. Deprem, çok kısa süre devam eden, yerden gelen uğultu ve gürültüyle birlikte yükselen bir sarsıntı ile kendini belli eder. Büyük bir depremden sonra daha hafif depremler de olur. Bunlara artçı depremler denir.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Artçı depremler, </a:t>
            </a:r>
            <a:r>
              <a:rPr lang="tr-TR" sz="900" i="1" dirty="0">
                <a:latin typeface="Roboto" pitchFamily="2" charset="0"/>
                <a:ea typeface="Roboto" pitchFamily="2" charset="0"/>
              </a:rPr>
              <a:t>ana şoktan sonra ortalama 2-3 ay hatta 1 yıl kadar sürebilir. Ancak gün geçtikçe hem seyrekleşir, hem de büyüklükleri ve etkileri azalır. Ana şokta yıkılmayan ancak önemli hasar görmüş olan binalar bu artçı depremlerde yıkılabilir.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Depremin analizi için farklı ölçekler kullanılır. Büyüklük (</a:t>
            </a:r>
            <a:r>
              <a:rPr lang="tr-TR" sz="900" i="1" dirty="0" err="1">
                <a:latin typeface="Roboto" pitchFamily="2" charset="0"/>
                <a:ea typeface="Roboto" pitchFamily="2" charset="0"/>
              </a:rPr>
              <a:t>magnitüd</a:t>
            </a:r>
            <a:r>
              <a:rPr lang="tr-TR" sz="900" i="1" dirty="0">
                <a:latin typeface="Roboto" pitchFamily="2" charset="0"/>
                <a:ea typeface="Roboto" pitchFamily="2" charset="0"/>
              </a:rPr>
              <a:t>) depremin kaynağında açığa çıkan enerjinin ölçüsüdür. Bir depremin büyüklüğü ölçülebilir. Bu büyüklük genellikle Richter Ölçeği ile ifade edilir ve deprem sırasında açığa çıkan enerjinin ölçüsüne göre tanımlanır.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Richter </a:t>
            </a:r>
            <a:r>
              <a:rPr lang="tr-TR" sz="900" i="1" dirty="0" err="1">
                <a:latin typeface="Roboto" pitchFamily="2" charset="0"/>
                <a:ea typeface="Roboto" pitchFamily="2" charset="0"/>
              </a:rPr>
              <a:t>Ölçeği'nde</a:t>
            </a:r>
            <a:r>
              <a:rPr lang="tr-TR" sz="900" i="1" dirty="0">
                <a:latin typeface="Roboto" pitchFamily="2" charset="0"/>
                <a:ea typeface="Roboto" pitchFamily="2" charset="0"/>
              </a:rPr>
              <a:t> büyüklüğü 4,0 ve altında olan depremler genellikle hasara neden olmaz. Bu ölçekte 5,0 ve üzerindeki depremler hasara neden olabilir. Dünyada her yıl yaklaşık 3,5 milyon deprem meydana gelir. Bunların yalnızca 1 milyonu kaydedilebilir. İnsanlar tarafından hissedilebilen deprem sayısı ise yalnızca 50-60 bindir. Örneğin, dünyada ortalama olarak her yıl büyüklüğü 8 ya da daha üstünde olan 1-2 deprem olurken, yine her yıl büyüklüğü 3 ve altında olan 100 binden fazla deprem olmaktadır.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Depremin şiddeti ise insanlar, yapılar, çevre ve yeryüzü üzerindeki etkilerinin gözlenmesine dayalı olarak ölçülür. Depremlerin uzun yıllardır canlı ve cansız tüm varlıklar üzerinde gözlenen etkilerine dayanılarak hazırlanan "Şiddet </a:t>
            </a:r>
            <a:r>
              <a:rPr lang="tr-TR" sz="900" i="1" dirty="0" err="1">
                <a:latin typeface="Roboto" pitchFamily="2" charset="0"/>
                <a:ea typeface="Roboto" pitchFamily="2" charset="0"/>
              </a:rPr>
              <a:t>Cetvelleri"ne</a:t>
            </a:r>
            <a:r>
              <a:rPr lang="tr-TR" sz="900" i="1" dirty="0">
                <a:latin typeface="Roboto" pitchFamily="2" charset="0"/>
                <a:ea typeface="Roboto" pitchFamily="2" charset="0"/>
              </a:rPr>
              <a:t> göre başlıca 12 şiddet derecesi bulun­maktadır ve bu dereceler Romen rakamlarıyla gösterilmektedir. Örneğin 17 Ağustos 1999'da meydana gelen Marmara Depremi'nin büyüklüğü 7,4'tür. Hasarın en fazla olduğu yerlerde gözlenen şiddeti ise X (10) olarak belirlenmiştir.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Depremler meydana geldikleri yerlerde zaman zaman yangınlara, kimyasal serpintilere, </a:t>
            </a:r>
            <a:r>
              <a:rPr lang="tr-TR" sz="900" i="1" dirty="0" err="1">
                <a:latin typeface="Roboto" pitchFamily="2" charset="0"/>
                <a:ea typeface="Roboto" pitchFamily="2" charset="0"/>
              </a:rPr>
              <a:t>tsunamiye</a:t>
            </a:r>
            <a:r>
              <a:rPr lang="tr-TR" sz="900" i="1" dirty="0">
                <a:latin typeface="Roboto" pitchFamily="2" charset="0"/>
                <a:ea typeface="Roboto" pitchFamily="2" charset="0"/>
              </a:rPr>
              <a:t> veya deniz basmasına, heyelanlara, kaya düşmelerine de yol açabilir. Bu nedenle, depreme hazırlanırken diğer tehlikeleri de göz önüne almamız gerekir.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Sismik Dalgalar</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 sırasında açığa çıkan enerji, ses veya su dalgalarına benzeyen ve sismik dalgalar adı verilen dalgalarla yayılır. Bunlardan cisim dalgaları, P Dalgaları ve S Dalgaları olarak ikiye ayrılır.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Birincil (P) Dalgalar sıkıştırma/genişleme dalgalarıdır ve kaya taneciklerinin bir sarmal yay gibi öne arkaya titreşmelerine yol açar. P Dalgaları, en hızlı yayılan, bu yüzden deprem kayıt aletlerinde (sis­mograf) en önce görülen dalgalardır ve titreşim hareketleri yayılma doğrultusuyla aynıdır.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Daha yavaş yayılan S Dalgaları, kayıt aletlerinde ikincil olarak görülen ve titreşim hareketi yayılma doğrultusuna dik olan dalgalardır. S Dalgaları sıvı içinde yayılamaz.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Yüzey Dalgaları ise Cisim </a:t>
            </a:r>
            <a:r>
              <a:rPr lang="tr-TR" sz="900" i="1" dirty="0" err="1">
                <a:latin typeface="Roboto" pitchFamily="2" charset="0"/>
                <a:ea typeface="Roboto" pitchFamily="2" charset="0"/>
              </a:rPr>
              <a:t>Dalgaları'na</a:t>
            </a:r>
            <a:r>
              <a:rPr lang="tr-TR" sz="900" i="1" dirty="0">
                <a:latin typeface="Roboto" pitchFamily="2" charset="0"/>
                <a:ea typeface="Roboto" pitchFamily="2" charset="0"/>
              </a:rPr>
              <a:t> göre daha yavaş yayılır, ancak genlikleri daha büyüktür. Bunlar "</a:t>
            </a:r>
            <a:r>
              <a:rPr lang="tr-TR" sz="900" i="1" dirty="0" err="1">
                <a:latin typeface="Roboto" pitchFamily="2" charset="0"/>
                <a:ea typeface="Roboto" pitchFamily="2" charset="0"/>
              </a:rPr>
              <a:t>Love</a:t>
            </a:r>
            <a:r>
              <a:rPr lang="tr-TR" sz="900" i="1" dirty="0">
                <a:latin typeface="Roboto" pitchFamily="2" charset="0"/>
                <a:ea typeface="Roboto" pitchFamily="2" charset="0"/>
              </a:rPr>
              <a:t>" ve "</a:t>
            </a:r>
            <a:r>
              <a:rPr lang="tr-TR" sz="900" i="1" dirty="0" err="1">
                <a:latin typeface="Roboto" pitchFamily="2" charset="0"/>
                <a:ea typeface="Roboto" pitchFamily="2" charset="0"/>
              </a:rPr>
              <a:t>Rayleigh</a:t>
            </a:r>
            <a:r>
              <a:rPr lang="tr-TR" sz="900" i="1" dirty="0">
                <a:latin typeface="Roboto" pitchFamily="2" charset="0"/>
                <a:ea typeface="Roboto" pitchFamily="2" charset="0"/>
              </a:rPr>
              <a:t>" Dalgaları olarak adlandırılırlar. Yapılarda yıkıma yol açan, bu Yüzey Dalgaları ile S Dalgalarıdır.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4:</a:t>
            </a:r>
            <a:r>
              <a:rPr lang="tr-TR" sz="900" b="1" i="1" dirty="0">
                <a:latin typeface="Roboto" pitchFamily="2" charset="0"/>
                <a:ea typeface="Roboto" pitchFamily="2" charset="0"/>
              </a:rPr>
              <a:t> Deprem Tehlikesini Belirleyen Faktörler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Sarsıntının Süresi: </a:t>
            </a:r>
            <a:r>
              <a:rPr lang="tr-TR" sz="900" i="1" dirty="0">
                <a:latin typeface="Roboto" pitchFamily="2" charset="0"/>
                <a:ea typeface="Roboto" pitchFamily="2" charset="0"/>
              </a:rPr>
              <a:t>Büyük bir fayın kırılması daha uzun sürer. Yapıların sarsılma süresi uzadıkça, hasar da büyür. Sarsıntıların süresi genelde 10 ila 90 saniye arasındadır.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Deprem Merkezinden Uzaklık: </a:t>
            </a:r>
            <a:r>
              <a:rPr lang="tr-TR" sz="900" i="1" dirty="0">
                <a:latin typeface="Roboto" pitchFamily="2" charset="0"/>
                <a:ea typeface="Roboto" pitchFamily="2" charset="0"/>
              </a:rPr>
              <a:t>Merkezden uzaklaştıkça güç hızla azalır. İstanbul’da deprem Kocaeli’nden çok daha az hissedildi. Ancak Avcılar örneğinde 	olduğu gibi deprem dalgaları yer altında farklı yönlerde hareket ettikleri için deprem merkezinden uzak yerleri etkileyebilir.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Zemin/Yerin Cinsi: </a:t>
            </a:r>
            <a:r>
              <a:rPr lang="tr-TR" sz="900" i="1" dirty="0">
                <a:latin typeface="Roboto" pitchFamily="2" charset="0"/>
                <a:ea typeface="Roboto" pitchFamily="2" charset="0"/>
              </a:rPr>
              <a:t>Sarsıntılar yumuşak, dolgu ve ıslak zeminlerde artarlar. Yaşadığınız yerin zemin cinsi bölgenizin genel jeolojik özelliklerinden daha önemli olduğu için yapıların zemin </a:t>
            </a:r>
            <a:r>
              <a:rPr lang="tr-TR" sz="900" i="1" dirty="0" err="1">
                <a:latin typeface="Roboto" pitchFamily="2" charset="0"/>
                <a:ea typeface="Roboto" pitchFamily="2" charset="0"/>
              </a:rPr>
              <a:t>zemin</a:t>
            </a:r>
            <a:r>
              <a:rPr lang="tr-TR" sz="900" i="1" dirty="0">
                <a:latin typeface="Roboto" pitchFamily="2" charset="0"/>
                <a:ea typeface="Roboto" pitchFamily="2" charset="0"/>
              </a:rPr>
              <a:t> etüdüne uygun olarak tasarlanması ve inşa edilmesi önemlidir. Yeri oluşturan kayaçların cinsi ile ilgili yer araştırmaları kanalı ile depremin bina üzerindeki etkisi önceden tahmin edilebilir.</a:t>
            </a:r>
            <a:r>
              <a:rPr lang="tr-TR" sz="900" b="1"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Depremin Odak Derinliği: </a:t>
            </a:r>
            <a:r>
              <a:rPr lang="tr-TR" sz="900" i="1" dirty="0">
                <a:latin typeface="Roboto" pitchFamily="2" charset="0"/>
                <a:ea typeface="Roboto" pitchFamily="2" charset="0"/>
              </a:rPr>
              <a:t>Depremler derinliklerine göre sığ, orta ve derin olarak sınıflandırılır. Depremden sonra açığa çıkan enerji sığ odaklı depremlerde derin odaklı depremlere göre daha hasar yapıcı sonuçlar doğurur. Türkiye’deki depremlerin çoğu sığ depremlerdir. Depremde enerjinin açığa çıktığı noktanın yeryüzünden en kısa uzaklığı depremin odak derinliği olarak adlandırılır. </a:t>
            </a:r>
            <a:endParaRPr lang="tr-TR" sz="900" b="1" i="1" u="sng" dirty="0">
              <a:latin typeface="Roboto" pitchFamily="2" charset="0"/>
              <a:ea typeface="Roboto" pitchFamily="2" charset="0"/>
            </a:endParaRP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5:</a:t>
            </a:r>
            <a:r>
              <a:rPr lang="tr-TR" sz="900" b="1" i="1" dirty="0">
                <a:latin typeface="Roboto" pitchFamily="2" charset="0"/>
                <a:ea typeface="Roboto" pitchFamily="2" charset="0"/>
              </a:rPr>
              <a:t> Deprem konusunda en çok merak edilenler: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“Deprem önceden tahmin edilebilir mi?”</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Bugün için bilim, depremin nerede ve ne büyüklükte olacağının cevabını verebiliyor ama ne zaman olacağını söyleyemiyor. Bu nedenle sadece; bir olasılıktan söz edilebilir, kesin tarih verilemez. Depremden korunmanın yolu depremi önceden tahmin etmek değil, deprem öncesi alınacak önlemler ve deprem sırasında ve sonrasında yapılacak doğru davranışları öğrenmekle mümkündür.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“Erken Uyarı ne demektir?”</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Bir büyük depremden iki büyük dalga yayılmaktadır. Birincisi P Dalgası ikincisi ise S </a:t>
            </a:r>
            <a:r>
              <a:rPr lang="tr-TR" sz="900" i="1" dirty="0" err="1">
                <a:latin typeface="Roboto" pitchFamily="2" charset="0"/>
                <a:ea typeface="Roboto" pitchFamily="2" charset="0"/>
              </a:rPr>
              <a:t>Dalgası’dır</a:t>
            </a:r>
            <a:r>
              <a:rPr lang="tr-TR" sz="900" i="1" dirty="0">
                <a:latin typeface="Roboto" pitchFamily="2" charset="0"/>
                <a:ea typeface="Roboto" pitchFamily="2" charset="0"/>
              </a:rPr>
              <a:t>. Esas yıkıcı olan ikinci dalga yani “S </a:t>
            </a:r>
            <a:r>
              <a:rPr lang="tr-TR" sz="900" i="1" dirty="0" err="1">
                <a:latin typeface="Roboto" pitchFamily="2" charset="0"/>
                <a:ea typeface="Roboto" pitchFamily="2" charset="0"/>
              </a:rPr>
              <a:t>Dalgası”dır</a:t>
            </a:r>
            <a:r>
              <a:rPr lang="tr-TR" sz="900" i="1" dirty="0">
                <a:latin typeface="Roboto" pitchFamily="2" charset="0"/>
                <a:ea typeface="Roboto" pitchFamily="2" charset="0"/>
              </a:rPr>
              <a:t>. Birinci dalga olan “P Dalgası” kayıt sistemine geldiği zaman bunun anlamı “yıkıcı olan ikinci dalga” yani “S Dalgası” geliyor demektir. Marmara’da beklenen olası depremde birinci dalga ile ikinci dalga arasında  2 veya 3 saniyelik bir zaman olacak bu da bize sadece yüksek gerilim - doğalgaz hatlarının, metroların, vb. kapatılması için imkan verecektir.   </a:t>
            </a: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56324" name="Slayt Numarası Yer Tutucusu 3">
            <a:extLst>
              <a:ext uri="{FF2B5EF4-FFF2-40B4-BE49-F238E27FC236}">
                <a16:creationId xmlns:a16="http://schemas.microsoft.com/office/drawing/2014/main" id="{57A71E56-A33C-4C9A-98C5-DC1D9888D1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2581F57F-C315-45FF-9FD1-1AE1EAF2B428}" type="slidenum">
              <a:rPr lang="tr-TR" altLang="tr-TR" sz="1200" smtClean="0"/>
              <a:pPr/>
              <a:t>51</a:t>
            </a:fld>
            <a:endParaRPr lang="tr-TR" altLang="tr-T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ayt Resmi Yer Tutucusu 1">
            <a:extLst>
              <a:ext uri="{FF2B5EF4-FFF2-40B4-BE49-F238E27FC236}">
                <a16:creationId xmlns:a16="http://schemas.microsoft.com/office/drawing/2014/main" id="{D663B053-EB67-413A-81A7-9EA67BEFB8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E47E4C95-80D7-4AD8-82D6-E957B283F3F5}"/>
              </a:ext>
            </a:extLst>
          </p:cNvPr>
          <p:cNvSpPr>
            <a:spLocks noGrp="1"/>
          </p:cNvSpPr>
          <p:nvPr>
            <p:ph type="body" idx="1"/>
          </p:nvPr>
        </p:nvSpPr>
        <p:spPr/>
        <p:txBody>
          <a:bodyPr/>
          <a:lstStyle/>
          <a:p>
            <a:pPr algn="just" eaLnBrk="1" fontAlgn="auto" hangingPunct="1">
              <a:spcBef>
                <a:spcPts val="0"/>
              </a:spcBef>
              <a:spcAft>
                <a:spcPts val="0"/>
              </a:spcAft>
              <a:defRPr/>
            </a:pPr>
            <a:r>
              <a:rPr lang="tr-TR" sz="1000" b="1" dirty="0">
                <a:latin typeface="Roboto" pitchFamily="2" charset="0"/>
                <a:ea typeface="Roboto" pitchFamily="2" charset="0"/>
              </a:rPr>
              <a:t>Önerilen Süre: 1 dk. </a:t>
            </a:r>
          </a:p>
          <a:p>
            <a:pPr algn="just" eaLnBrk="1" fontAlgn="auto" hangingPunct="1">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ct val="0"/>
              </a:spcBef>
              <a:spcAft>
                <a:spcPts val="600"/>
              </a:spcAft>
              <a:defRPr/>
            </a:pPr>
            <a:r>
              <a:rPr lang="tr-TR" altLang="tr-TR" sz="1000" dirty="0">
                <a:latin typeface="Roboto" pitchFamily="2" charset="0"/>
                <a:ea typeface="Roboto" pitchFamily="2" charset="0"/>
              </a:rPr>
              <a:t>Yapının zarar görmesi veya yıkılmasına neden olabilecek, içinde yaşayanların can güvenliğini sağlayamayacak yapılar kentin ve o kentin insanlarının güvenliğini tehlikeye sokarlar. Afetlere dirençli yapılar, olası risklere dayanımı yüksek olarak inşa edilmiş yapılardır. Dirençli yapıların özelikleri aynı zamanda</a:t>
            </a:r>
            <a:r>
              <a:rPr lang="tr-TR" sz="1000" dirty="0">
                <a:latin typeface="Roboto" pitchFamily="2" charset="0"/>
                <a:ea typeface="Roboto" pitchFamily="2" charset="0"/>
              </a:rPr>
              <a:t>; </a:t>
            </a:r>
            <a:r>
              <a:rPr lang="tr-TR" sz="1000" b="1" dirty="0">
                <a:latin typeface="Roboto" pitchFamily="2" charset="0"/>
                <a:ea typeface="Roboto" pitchFamily="2" charset="0"/>
              </a:rPr>
              <a:t>Ev kiralarken ya da satın alırken nelere dikkat etmeliyiz? </a:t>
            </a:r>
            <a:r>
              <a:rPr lang="tr-TR" sz="1000" dirty="0">
                <a:latin typeface="Roboto" pitchFamily="2" charset="0"/>
                <a:ea typeface="Roboto" pitchFamily="2" charset="0"/>
              </a:rPr>
              <a:t>sorusunun cevabını da bizlere verecektir. Ev satın alırken ya da kiralarken;</a:t>
            </a:r>
            <a:endParaRPr lang="tr-TR" altLang="tr-TR" sz="1000" dirty="0">
              <a:latin typeface="Roboto" pitchFamily="2" charset="0"/>
              <a:ea typeface="Roboto" pitchFamily="2" charset="0"/>
            </a:endParaRP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Bulunduğu il/mahalle/parselde olası tüm afetlere uygun tasarlanmış</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Mühendislik hizmeti almış</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Geleneksel mimari örneği ise (ahşap, kagir, kerpiç, karma yapı)  yapı türüne uygun ve doğru şekilde inşa edilmiş</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Yönetmeliklerdeki dayanım koşullarına uyan</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İnşa sonrası kullanım sırasında düzenli bakım görmekte</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Yapılış amacından farklı bir amaç için kullanılmayan, kullanılıyorsa da proje ve hesapları buna uygun olarak tekrar yapılıp onaylanmış</a:t>
            </a:r>
          </a:p>
          <a:p>
            <a:pPr marL="171450" indent="-171450" algn="just" eaLnBrk="1" fontAlgn="auto" hangingPunct="1">
              <a:spcBef>
                <a:spcPct val="0"/>
              </a:spcBef>
              <a:spcAft>
                <a:spcPts val="300"/>
              </a:spcAft>
              <a:buFont typeface="Arial" panose="020B0604020202020204" pitchFamily="34" charset="0"/>
              <a:buChar char="•"/>
              <a:defRPr/>
            </a:pPr>
            <a:r>
              <a:rPr lang="tr-TR" altLang="tr-TR" sz="1000" dirty="0">
                <a:latin typeface="Roboto" pitchFamily="2" charset="0"/>
                <a:ea typeface="Roboto" pitchFamily="2" charset="0"/>
              </a:rPr>
              <a:t>Proje dışı tadilatlar yapılmamış </a:t>
            </a:r>
          </a:p>
          <a:p>
            <a:pPr algn="just" eaLnBrk="1" fontAlgn="auto" hangingPunct="1">
              <a:spcBef>
                <a:spcPct val="0"/>
              </a:spcBef>
              <a:spcAft>
                <a:spcPts val="0"/>
              </a:spcAft>
              <a:buFont typeface="Arial" panose="020B0604020202020204" pitchFamily="34" charset="0"/>
              <a:buNone/>
              <a:defRPr/>
            </a:pPr>
            <a:r>
              <a:rPr lang="tr-TR" altLang="tr-TR" sz="1000" dirty="0">
                <a:latin typeface="Roboto" pitchFamily="2" charset="0"/>
                <a:ea typeface="Roboto" pitchFamily="2" charset="0"/>
              </a:rPr>
              <a:t>olması </a:t>
            </a:r>
            <a:r>
              <a:rPr lang="tr-TR" sz="1000" dirty="0">
                <a:latin typeface="Roboto" pitchFamily="2" charset="0"/>
                <a:ea typeface="Roboto" pitchFamily="2" charset="0"/>
              </a:rPr>
              <a:t>gibi hususlara dikkat edilmesi gerekir. Tüm bu maddelerin yanıtları belediyelerin ilgili birimlerinden alınabilir.</a:t>
            </a: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r>
              <a:rPr lang="tr-TR" sz="1000" b="1" dirty="0">
                <a:solidFill>
                  <a:schemeClr val="accent1">
                    <a:lumMod val="50000"/>
                  </a:schemeClr>
                </a:solidFill>
                <a:latin typeface="Roboto" pitchFamily="2" charset="0"/>
                <a:ea typeface="Roboto" pitchFamily="2" charset="0"/>
              </a:rPr>
              <a:t>Eğitmen Notu: </a:t>
            </a:r>
            <a:r>
              <a:rPr lang="tr-TR" sz="1000" dirty="0">
                <a:solidFill>
                  <a:schemeClr val="accent1">
                    <a:lumMod val="50000"/>
                  </a:schemeClr>
                </a:solidFill>
                <a:latin typeface="Roboto" pitchFamily="2" charset="0"/>
                <a:ea typeface="Roboto" pitchFamily="2" charset="0"/>
              </a:rPr>
              <a:t>Her belediyenin yapılanma şekli farklı olduğundan belediyelerin ilgili birimlerinin adı verilememektedir. Bazı belediyelerde bu işleri İmar ve Şehircilik Müdürlüğü takip ederken bazı belediyelerde ise bu işler Fen İşleri Müdürlüğü’nün ya da bir başka müdürlüğün sorumluluğunda olabilmektedir. Konuya ilişkin en doğru bilgi doğrudan belediyenin kendisinden alınmalıdır. </a:t>
            </a: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r>
              <a:rPr lang="tr-TR" sz="1000" b="1" dirty="0">
                <a:latin typeface="Roboto" pitchFamily="2" charset="0"/>
                <a:ea typeface="Roboto" pitchFamily="2" charset="0"/>
              </a:rPr>
              <a:t>Deprem Yönetmeliği konusunda daha detaylı bilgi için: </a:t>
            </a:r>
          </a:p>
          <a:p>
            <a:pPr algn="just" eaLnBrk="1" fontAlgn="auto" hangingPunct="1">
              <a:spcBef>
                <a:spcPts val="0"/>
              </a:spcBef>
              <a:spcAft>
                <a:spcPts val="0"/>
              </a:spcAft>
              <a:defRPr/>
            </a:pPr>
            <a:r>
              <a:rPr lang="tr-TR" sz="1000" b="1" u="sng" dirty="0">
                <a:latin typeface="Roboto" pitchFamily="2" charset="0"/>
                <a:ea typeface="Roboto" pitchFamily="2" charset="0"/>
                <a:hlinkClick r:id="rId3"/>
              </a:rPr>
              <a:t>http://www.deprem.gov.tr/sarbis/DDK/DDK_WEB.htm</a:t>
            </a: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ct val="0"/>
              </a:spcBef>
              <a:spcAft>
                <a:spcPts val="0"/>
              </a:spcAft>
              <a:defRPr/>
            </a:pPr>
            <a:endParaRPr lang="tr-TR" altLang="tr-TR" sz="900" b="1" i="1" u="sng"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1: </a:t>
            </a:r>
          </a:p>
          <a:p>
            <a:pPr algn="just" eaLnBrk="1" fontAlgn="auto" hangingPunct="1">
              <a:lnSpc>
                <a:spcPct val="80000"/>
              </a:lnSpc>
              <a:spcBef>
                <a:spcPct val="0"/>
              </a:spcBef>
              <a:spcAft>
                <a:spcPts val="300"/>
              </a:spcAft>
              <a:defRPr/>
            </a:pPr>
            <a:r>
              <a:rPr lang="tr-TR" altLang="tr-TR" sz="900" i="1" dirty="0">
                <a:latin typeface="Roboto" pitchFamily="2" charset="0"/>
                <a:ea typeface="Roboto" pitchFamily="2" charset="0"/>
              </a:rPr>
              <a:t>Aynı zamanda afete dirençli şehirlerde yaşamak demek;</a:t>
            </a:r>
          </a:p>
          <a:p>
            <a:pPr marL="252000" indent="-180000" algn="just" eaLnBrk="1" fontAlgn="auto" hangingPunct="1">
              <a:spcBef>
                <a:spcPct val="0"/>
              </a:spcBef>
              <a:spcAft>
                <a:spcPts val="300"/>
              </a:spcAft>
              <a:buClr>
                <a:schemeClr val="tx1"/>
              </a:buClr>
              <a:buSzPct val="130000"/>
              <a:buFont typeface="Arial" panose="020B0604020202020204" pitchFamily="34" charset="0"/>
              <a:buChar char="•"/>
              <a:defRPr/>
            </a:pPr>
            <a:r>
              <a:rPr lang="tr-TR" altLang="tr-TR" sz="900" i="1" dirty="0">
                <a:latin typeface="Roboto" pitchFamily="2" charset="0"/>
                <a:ea typeface="Roboto" pitchFamily="2" charset="0"/>
              </a:rPr>
              <a:t>Kent bütününde muhtemel afetlerin tespiti</a:t>
            </a:r>
          </a:p>
          <a:p>
            <a:pPr marL="252000" indent="-180000" algn="just" eaLnBrk="1" fontAlgn="auto" hangingPunct="1">
              <a:spcBef>
                <a:spcPct val="0"/>
              </a:spcBef>
              <a:spcAft>
                <a:spcPts val="300"/>
              </a:spcAft>
              <a:buClr>
                <a:schemeClr val="tx1"/>
              </a:buClr>
              <a:buSzPct val="130000"/>
              <a:buFont typeface="Arial" panose="020B0604020202020204" pitchFamily="34" charset="0"/>
              <a:buChar char="•"/>
              <a:defRPr/>
            </a:pPr>
            <a:r>
              <a:rPr lang="tr-TR" altLang="tr-TR" sz="900" i="1" dirty="0">
                <a:latin typeface="Roboto" pitchFamily="2" charset="0"/>
                <a:ea typeface="Roboto" pitchFamily="2" charset="0"/>
              </a:rPr>
              <a:t>Kenti oluşturan çalışma, konut, yeşil, açık alanlar, sağlık tesisleri, vb. gibi fonksiyonel alanların yer seçimlerinin afet risklerini azaltacak şekilde yapılması</a:t>
            </a:r>
          </a:p>
          <a:p>
            <a:pPr marL="252000" indent="-180000" algn="just" eaLnBrk="1" fontAlgn="auto" hangingPunct="1">
              <a:spcBef>
                <a:spcPct val="0"/>
              </a:spcBef>
              <a:spcAft>
                <a:spcPts val="300"/>
              </a:spcAft>
              <a:buClr>
                <a:schemeClr val="tx1"/>
              </a:buClr>
              <a:buSzPct val="130000"/>
              <a:buFont typeface="Arial" panose="020B0604020202020204" pitchFamily="34" charset="0"/>
              <a:buChar char="•"/>
              <a:defRPr/>
            </a:pPr>
            <a:r>
              <a:rPr lang="tr-TR" altLang="tr-TR" sz="900" i="1" dirty="0">
                <a:latin typeface="Roboto" pitchFamily="2" charset="0"/>
                <a:ea typeface="Roboto" pitchFamily="2" charset="0"/>
              </a:rPr>
              <a:t>Afet sonrası kamu kullanımı için gerekli boş alanların planlamada düşünülmesi, mevcut boş alanların korunması ve artırılmaya çalışılması</a:t>
            </a:r>
          </a:p>
          <a:p>
            <a:pPr marL="252000" indent="-180000" algn="just" eaLnBrk="1" fontAlgn="auto" hangingPunct="1">
              <a:spcBef>
                <a:spcPct val="0"/>
              </a:spcBef>
              <a:spcAft>
                <a:spcPts val="300"/>
              </a:spcAft>
              <a:buClr>
                <a:schemeClr val="tx1"/>
              </a:buClr>
              <a:buSzPct val="130000"/>
              <a:buFont typeface="Arial" panose="020B0604020202020204" pitchFamily="34" charset="0"/>
              <a:buChar char="•"/>
              <a:defRPr/>
            </a:pPr>
            <a:r>
              <a:rPr lang="tr-TR" altLang="tr-TR" sz="900" i="1" dirty="0">
                <a:latin typeface="Roboto" pitchFamily="2" charset="0"/>
                <a:ea typeface="Roboto" pitchFamily="2" charset="0"/>
              </a:rPr>
              <a:t>Mevcutta yapılaşmış olan riskli alanların Kentsel Dönüşüm çalışması ile daha az riskli alanlara taşınması (sanayi, ticaret merkezleri ve konut alanları) anlamına gelir.</a:t>
            </a:r>
          </a:p>
          <a:p>
            <a:pPr algn="just" eaLnBrk="1" fontAlgn="auto" hangingPunct="1">
              <a:lnSpc>
                <a:spcPct val="150000"/>
              </a:lnSpc>
              <a:spcBef>
                <a:spcPct val="0"/>
              </a:spcBef>
              <a:spcAft>
                <a:spcPts val="300"/>
              </a:spcAft>
              <a:buClr>
                <a:schemeClr val="tx1"/>
              </a:buClr>
              <a:buSzPct val="130000"/>
              <a:defRPr/>
            </a:pPr>
            <a:r>
              <a:rPr lang="tr-TR" altLang="tr-TR" sz="900" i="1" dirty="0">
                <a:latin typeface="Roboto" pitchFamily="2" charset="0"/>
                <a:ea typeface="Roboto" pitchFamily="2" charset="0"/>
              </a:rPr>
              <a:t>Ülkemizde özellikle 2011’de yaşanan Van Depremlerinden sonra Kentsel Dönüşüm hız kazanmıştır.</a:t>
            </a:r>
          </a:p>
          <a:p>
            <a:pPr algn="just" eaLnBrk="1" fontAlgn="auto" hangingPunct="1">
              <a:spcBef>
                <a:spcPct val="0"/>
              </a:spcBef>
              <a:spcAft>
                <a:spcPts val="300"/>
              </a:spcAft>
              <a:defRPr/>
            </a:pPr>
            <a:endParaRPr lang="tr-TR" altLang="tr-TR" sz="900" b="1" i="1"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2: </a:t>
            </a:r>
          </a:p>
          <a:p>
            <a:pPr algn="just" eaLnBrk="1" fontAlgn="auto" hangingPunct="1">
              <a:spcBef>
                <a:spcPts val="0"/>
              </a:spcBef>
              <a:spcAft>
                <a:spcPts val="300"/>
              </a:spcAft>
              <a:defRPr/>
            </a:pPr>
            <a:r>
              <a:rPr lang="tr-TR" sz="900" i="1" dirty="0">
                <a:latin typeface="Roboto" pitchFamily="2" charset="0"/>
                <a:ea typeface="Roboto" pitchFamily="2" charset="0"/>
              </a:rPr>
              <a:t>Yapı elemanlarıyla ilgili olan riskleri kendi içinde ikiye ayırmak mümkündür:</a:t>
            </a:r>
          </a:p>
          <a:p>
            <a:pPr algn="just" eaLnBrk="1" fontAlgn="auto" hangingPunct="1">
              <a:spcBef>
                <a:spcPts val="0"/>
              </a:spcBef>
              <a:spcAft>
                <a:spcPts val="300"/>
              </a:spcAft>
              <a:defRPr/>
            </a:pPr>
            <a:r>
              <a:rPr lang="tr-TR" sz="900" i="1" dirty="0">
                <a:latin typeface="Roboto" pitchFamily="2" charset="0"/>
                <a:ea typeface="Roboto" pitchFamily="2" charset="0"/>
              </a:rPr>
              <a:t>Birincisi, taşıyıcı olmayan yapı elemanlarının hasar görmesi sonucu oluşabilecek risklerdir. Örneğin; bölme duvarların yıkılması, dökülmesi, devrilmesi, sıvaların dökülmesi, camların kırılması ve benzeri hasarlar nedeniyle oluşabilecek riskler sayılabilir. İkinci tür riskler, taşıyıcı yapı elemanlarının hasar görmesi durumunda oluşabilecek risklerdir. Bu tür risklerin gerçekleşmesi durumunda ortaya çıkacak zararlar çok daha büyük olabilir; hatta hasarın boyutu yapının tamamen göçmesine (yassı kadayıf şeklinde) kadar varabilir. Betonarme bir  yapının taşıyıcı sistem elemanları (kolon, kiriş, perde, temel, döşeme) açısından güvenlik düzeyi ne kadar yüksek ise risk o kadar azdır. Ya da bunun tersi olarak, güvenlik düzeyi ne kadar düşükse maddi kayıp ve can kaybı riski o derece yüksektir.</a:t>
            </a:r>
          </a:p>
          <a:p>
            <a:pPr algn="just" eaLnBrk="1" fontAlgn="auto" hangingPunct="1">
              <a:spcBef>
                <a:spcPts val="0"/>
              </a:spcBef>
              <a:spcAft>
                <a:spcPts val="300"/>
              </a:spcAft>
              <a:defRPr/>
            </a:pPr>
            <a:endParaRPr lang="tr-TR" sz="900"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3: </a:t>
            </a:r>
          </a:p>
          <a:p>
            <a:pPr algn="just" eaLnBrk="1" fontAlgn="auto" hangingPunct="1">
              <a:spcBef>
                <a:spcPts val="0"/>
              </a:spcBef>
              <a:spcAft>
                <a:spcPts val="300"/>
              </a:spcAft>
              <a:defRPr/>
            </a:pPr>
            <a:r>
              <a:rPr lang="tr-TR" sz="900" b="1" i="1" dirty="0">
                <a:latin typeface="Roboto" pitchFamily="2" charset="0"/>
                <a:ea typeface="Roboto" pitchFamily="2" charset="0"/>
              </a:rPr>
              <a:t>Yerleşim Alanlarında Doğal Tehlike Kaynaklarına Bağlı Riskler</a:t>
            </a:r>
            <a:r>
              <a:rPr lang="tr-TR" sz="900" i="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Yaşadığımız şehirleri oluşturan öğeler olan konut alanları, çalışma alanları, donatı alanları, yeşil alanlar, ulaşım, altyapı sistemleri ve bu alanlarda bulunan binaların hasar görebilirlik düzeyleri olası riskleri belirlemektedir. Zemin özellikleriyle uyumlu, imar ve mühendislik kurallarına uygun yapılaşmanın gerekliliğinin yanı sıra yaşam alanlarımızda ve kentsel çevremizde de birçok risk bulunmaktadır. Bu kapsamda, afetlere karşı hazırlık döneminde tüm bu risklerin birlikte değerlendirilmesi ve bu yönde tedbirlerin alınması gerekliliği ortadadır.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Yaşam alanları ve bu alanları oluşturan binalarda bulunan riskleri çeşitli faktörler artırabilmektedir. Afetlere karşı hazırlıklı olabilmek, öncelikle afet riskini artıran faktörleri tanımayı ve alınabilecek önlemlerle bu faktörleri olabildiğince en aza indirebilmeyi gerektirmektedir.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Yapısal (bina ölçeğinde) riskler:</a:t>
            </a:r>
            <a:r>
              <a:rPr lang="tr-TR" sz="900" i="1" dirty="0">
                <a:latin typeface="Roboto" pitchFamily="2" charset="0"/>
                <a:ea typeface="Roboto" pitchFamily="2" charset="0"/>
              </a:rPr>
              <a:t> Bu riskleri, yapıların depreme karşı dayanım durumları, yapı denetimi ve ruhsat süreçlerine uygun şekilde inşa edilip edilmedikleri belirlemektedir.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Mevcut yaşam alanlarına bağlı riskler (ada/mahalle/şehir ölçeğinde):</a:t>
            </a:r>
            <a:r>
              <a:rPr lang="tr-TR" sz="900" i="1" dirty="0">
                <a:latin typeface="Roboto" pitchFamily="2" charset="0"/>
                <a:ea typeface="Roboto" pitchFamily="2" charset="0"/>
              </a:rPr>
              <a:t> Bu riskleri, konut alanları, çalışma alanları, donatı ve yeşil alanlar, ulaşım-altyapı sistemlerinden oluşan yaşam alanlarının yer seçimleri, yoğunlukları, kullanım biçimleri ve depreme karşı dayanım durumları belirlemektedir.</a:t>
            </a:r>
            <a:r>
              <a:rPr lang="tr-TR" sz="900" dirty="0">
                <a:latin typeface="Roboto" pitchFamily="2" charset="0"/>
                <a:ea typeface="Roboto" pitchFamily="2" charset="0"/>
              </a:rPr>
              <a:t> </a:t>
            </a:r>
            <a:r>
              <a:rPr lang="tr-TR" sz="900" i="1" dirty="0">
                <a:latin typeface="Roboto" pitchFamily="2" charset="0"/>
                <a:ea typeface="Roboto" pitchFamily="2" charset="0"/>
              </a:rPr>
              <a:t>Yaşam alanlarındaki söz konusu riskler ve bu riskleri artıran faktörler afetlere karşı zarar görebilirliği ve buna bağlı can ve mal kayıplarını artırmaktadır.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1: </a:t>
            </a:r>
            <a:r>
              <a:rPr lang="tr-TR" sz="900" i="1" dirty="0">
                <a:latin typeface="Roboto" pitchFamily="2" charset="0"/>
                <a:ea typeface="Roboto" pitchFamily="2" charset="0"/>
              </a:rPr>
              <a:t>Afet anında yaralılara ilk müdahalenin yapılacağı sağlık tesislerinin yer seçimleri, hem deprem anında bu yapıların ayakta kalabilmesi hem de kolay erişimin sağlanabilmesi açısından önem taşımaktadır.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2: </a:t>
            </a:r>
            <a:r>
              <a:rPr lang="tr-TR" sz="900" i="1" dirty="0">
                <a:latin typeface="Roboto" pitchFamily="2" charset="0"/>
                <a:ea typeface="Roboto" pitchFamily="2" charset="0"/>
              </a:rPr>
              <a:t>Yanıcı ve patlayıcı madde kullanılan alanların yoğun yerleşmelerin içinde ya da yakınında yer alması, depremden sonra oluşabilecek yangınların, patlamalara ve daha büyük hasarlara dönüşmesine neden olabilir.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3: </a:t>
            </a:r>
            <a:r>
              <a:rPr lang="tr-TR" sz="900" i="1" dirty="0">
                <a:latin typeface="Roboto" pitchFamily="2" charset="0"/>
                <a:ea typeface="Roboto" pitchFamily="2" charset="0"/>
              </a:rPr>
              <a:t>Donatı alanları kapsamına giren kamu binalarının (eğitim ve dini tesisler) yanı sıra kültürel miras olarak adlandırılan yapıların hasar görmesi ya da yıkılması, bu yapıların acil durumlarda toplanma noktası ve sağlık merkezi olarak hizmet vermesini olumsuz yönde etkilemektedir.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4: </a:t>
            </a:r>
            <a:r>
              <a:rPr lang="tr-TR" sz="900" i="1" dirty="0">
                <a:latin typeface="Roboto" pitchFamily="2" charset="0"/>
                <a:ea typeface="Roboto" pitchFamily="2" charset="0"/>
              </a:rPr>
              <a:t>Yönetimsel kamu yapıları, deprem anında ve sonrasında ikincil tehlikelerin oluşmasını önleme ve eşgüdüm çalışmalarında kritik sorumlulukları bünyelerinde barındırmaktadır. Acil durumlarda ayakta kalması gereken yönetim birimleri, ihtiyaç duyulan hizmetin etkin bir şekilde dağıtılması, güvenliğin sağlanması ve gündelik yaşam standartlarının tekrar düzene girmesi konularında önemli bir role sahiptir.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5: </a:t>
            </a:r>
            <a:r>
              <a:rPr lang="tr-TR" sz="900" i="1" dirty="0">
                <a:latin typeface="Roboto" pitchFamily="2" charset="0"/>
                <a:ea typeface="Roboto" pitchFamily="2" charset="0"/>
              </a:rPr>
              <a:t>Sanayi tesisleri, deprem anında diğer arazi kullanım şekillerinden çok daha fazla zarara yol açma potansiyeline sahiptir. Özellikle kimyasal üretim yapan ve depolarında yanıcı-patlayıcı hammaddeler bulunduran fabrikalar ikincil tehlikelere yol açabilmektedir. Ekonomik açıdan bakıldığında, ticaret alanları gibi sanayi alanlarında da olası doğrudan kayıpların sonucunda oluşan dolaylı ekonomik kayıplar bölgenin ekonomik gücünü azaltabilmektedir.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6: </a:t>
            </a:r>
            <a:r>
              <a:rPr lang="tr-TR" sz="900" i="1" dirty="0">
                <a:latin typeface="Roboto" pitchFamily="2" charset="0"/>
                <a:ea typeface="Roboto" pitchFamily="2" charset="0"/>
              </a:rPr>
              <a:t>Altyapı sistemlerindeki (elektrik, su, doğalgaz ve kanalizasyon) olası hasar ve aksaklıklar gündelik ihtiyaçların karşılanmasını zorlaştırabileceği gibi, salgın hastalık gibi ciddi problemlerin ortaya çıkmasına neden olabilir.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Örnek 7: </a:t>
            </a:r>
            <a:r>
              <a:rPr lang="tr-TR" sz="900" i="1" dirty="0">
                <a:latin typeface="Roboto" pitchFamily="2" charset="0"/>
                <a:ea typeface="Roboto" pitchFamily="2" charset="0"/>
              </a:rPr>
              <a:t>İletişim ve ulaşım altyapısı, afet durumlarında halkın bilgilendirilmesi ve gerekli yardım, makine ve teçhizatın sağlanmasında önem taşımaktadır.</a:t>
            </a:r>
            <a:endParaRPr lang="tr-TR" sz="900" dirty="0">
              <a:latin typeface="Roboto" pitchFamily="2" charset="0"/>
              <a:ea typeface="Roboto" pitchFamily="2" charset="0"/>
            </a:endParaRPr>
          </a:p>
          <a:p>
            <a:pPr algn="just" eaLnBrk="1" fontAlgn="auto" hangingPunct="1">
              <a:spcBef>
                <a:spcPct val="0"/>
              </a:spcBef>
              <a:spcAft>
                <a:spcPts val="300"/>
              </a:spcAft>
              <a:defRPr/>
            </a:pPr>
            <a:endParaRPr lang="tr-TR" altLang="tr-TR" sz="900" b="1" i="1" u="sng"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4: </a:t>
            </a:r>
          </a:p>
          <a:p>
            <a:pPr algn="just" eaLnBrk="1" fontAlgn="auto" hangingPunct="1">
              <a:spcBef>
                <a:spcPct val="0"/>
              </a:spcBef>
              <a:spcAft>
                <a:spcPts val="300"/>
              </a:spcAft>
              <a:defRPr/>
            </a:pPr>
            <a:r>
              <a:rPr lang="tr-TR" altLang="tr-TR" sz="900" i="1" dirty="0">
                <a:latin typeface="Roboto" pitchFamily="2" charset="0"/>
                <a:ea typeface="Roboto" pitchFamily="2" charset="0"/>
              </a:rPr>
              <a:t>Bir binanın inşa süreci ve hangi aşamalarında ruhsatlarının alındığı konusunda bilgi sahibi olmak önemlidir. Bunu bilen bilinçli kullanıcı afetler söz konusu olduğunda elinde hangi ruhsatın olmasının yaşadığı yapı için güvenlidir demek olduğunu da bilir. Yapım süresince belediyeden 3 iznin alınması gerekmektedir:</a:t>
            </a:r>
          </a:p>
          <a:p>
            <a:pPr algn="just" eaLnBrk="1" fontAlgn="auto" hangingPunct="1">
              <a:spcBef>
                <a:spcPct val="0"/>
              </a:spcBef>
              <a:spcAft>
                <a:spcPts val="300"/>
              </a:spcAft>
              <a:defRPr/>
            </a:pPr>
            <a:r>
              <a:rPr lang="tr-TR" altLang="tr-TR" sz="900" b="1" i="1" dirty="0">
                <a:latin typeface="Roboto" pitchFamily="2" charset="0"/>
                <a:ea typeface="Roboto" pitchFamily="2" charset="0"/>
              </a:rPr>
              <a:t>İnşaat ruhsatı: </a:t>
            </a:r>
            <a:r>
              <a:rPr lang="tr-TR" altLang="tr-TR" sz="900" i="1" dirty="0">
                <a:latin typeface="Roboto" pitchFamily="2" charset="0"/>
                <a:ea typeface="Roboto" pitchFamily="2" charset="0"/>
              </a:rPr>
              <a:t>İnşaata başlayabilmek için arsanın bulunduğu belediyeden inşaat ruhsatı alınmalıdır.</a:t>
            </a:r>
          </a:p>
          <a:p>
            <a:pPr algn="just" eaLnBrk="1" fontAlgn="auto" hangingPunct="1">
              <a:spcBef>
                <a:spcPct val="0"/>
              </a:spcBef>
              <a:spcAft>
                <a:spcPts val="300"/>
              </a:spcAft>
              <a:defRPr/>
            </a:pPr>
            <a:r>
              <a:rPr lang="tr-TR" altLang="tr-TR" sz="900" b="1" i="1" dirty="0">
                <a:latin typeface="Roboto" pitchFamily="2" charset="0"/>
                <a:ea typeface="Roboto" pitchFamily="2" charset="0"/>
              </a:rPr>
              <a:t>Temel üstü ruhsatı: </a:t>
            </a:r>
            <a:r>
              <a:rPr lang="tr-TR" altLang="tr-TR" sz="900" i="1" dirty="0">
                <a:latin typeface="Roboto" pitchFamily="2" charset="0"/>
                <a:ea typeface="Roboto" pitchFamily="2" charset="0"/>
              </a:rPr>
              <a:t>İnşaata başlanıp temeller bittikten sonra, </a:t>
            </a:r>
            <a:r>
              <a:rPr lang="tr-TR" altLang="tr-TR" sz="900" i="1" dirty="0" err="1">
                <a:latin typeface="Roboto" pitchFamily="2" charset="0"/>
                <a:ea typeface="Roboto" pitchFamily="2" charset="0"/>
              </a:rPr>
              <a:t>subasman</a:t>
            </a:r>
            <a:r>
              <a:rPr lang="tr-TR" altLang="tr-TR" sz="900" i="1" dirty="0">
                <a:latin typeface="Roboto" pitchFamily="2" charset="0"/>
                <a:ea typeface="Roboto" pitchFamily="2" charset="0"/>
              </a:rPr>
              <a:t> kotuna gelindiğinde temel üstü ruhsatı alınır. Belediye yetkilileri tarafından binanın projede belirtilen büyüklük sınırlarında yapılıp yapılmadığı kontrol edildikten sonra diğer katların çıkılabilmesi için temel üstü ruhsatı gereklidir.</a:t>
            </a:r>
          </a:p>
          <a:p>
            <a:pPr algn="just" eaLnBrk="1" fontAlgn="auto" hangingPunct="1">
              <a:spcBef>
                <a:spcPct val="0"/>
              </a:spcBef>
              <a:spcAft>
                <a:spcPts val="300"/>
              </a:spcAft>
              <a:defRPr/>
            </a:pPr>
            <a:r>
              <a:rPr lang="tr-TR" altLang="tr-TR" sz="900" b="1" i="1" dirty="0">
                <a:latin typeface="Roboto" pitchFamily="2" charset="0"/>
                <a:ea typeface="Roboto" pitchFamily="2" charset="0"/>
              </a:rPr>
              <a:t>Yapı kullanım(iskân) izni: </a:t>
            </a:r>
            <a:r>
              <a:rPr lang="tr-TR" altLang="tr-TR" sz="900" i="1" dirty="0">
                <a:latin typeface="Roboto" pitchFamily="2" charset="0"/>
                <a:ea typeface="Roboto" pitchFamily="2" charset="0"/>
              </a:rPr>
              <a:t>İnşaatın tamamlanmasının ardından, inşaat kullanımı için son bir iznin daha alınması gerekir. Yapı denetim firmasının son kontrollerinden sonra bina sahibi ve mimarın ortak dilekçesiyle belediyeye iskân izni için başvurulur. Belediye yetkilileri son kontrolleri yaptıktan sonra, bina kullanımı su elektrik gibi hizmetlerin kullanılmasına imkân tanıyacak olan iskân iznini vermektedir.</a:t>
            </a:r>
          </a:p>
          <a:p>
            <a:pPr algn="just" eaLnBrk="1" fontAlgn="auto" hangingPunct="1">
              <a:spcBef>
                <a:spcPct val="0"/>
              </a:spcBef>
              <a:spcAft>
                <a:spcPts val="300"/>
              </a:spcAft>
              <a:defRPr/>
            </a:pPr>
            <a:endParaRPr lang="tr-TR" altLang="tr-TR" sz="900"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5: </a:t>
            </a:r>
          </a:p>
          <a:p>
            <a:pPr algn="just" eaLnBrk="1" fontAlgn="auto" hangingPunct="1">
              <a:spcBef>
                <a:spcPts val="0"/>
              </a:spcBef>
              <a:spcAft>
                <a:spcPts val="300"/>
              </a:spcAft>
              <a:defRPr/>
            </a:pPr>
            <a:r>
              <a:rPr lang="tr-TR" sz="900" i="1" dirty="0">
                <a:latin typeface="Roboto" pitchFamily="2" charset="0"/>
                <a:ea typeface="Roboto" pitchFamily="2" charset="0"/>
              </a:rPr>
              <a:t>Binalarda güvenlik düzeyinin düşük olmasının başlıca nedenlerine baktığımızda ise;</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Kolon-kiriş birleşim bölgelerine sargı donatısının (</a:t>
            </a:r>
            <a:r>
              <a:rPr lang="tr-TR" sz="900" i="1" dirty="0" err="1">
                <a:latin typeface="Roboto" pitchFamily="2" charset="0"/>
                <a:ea typeface="Roboto" pitchFamily="2" charset="0"/>
              </a:rPr>
              <a:t>etriye</a:t>
            </a:r>
            <a:r>
              <a:rPr lang="tr-TR" sz="900" i="1" dirty="0">
                <a:latin typeface="Roboto" pitchFamily="2" charset="0"/>
                <a:ea typeface="Roboto" pitchFamily="2" charset="0"/>
              </a:rPr>
              <a:t>) doğru ve yeterli miktarda konmaması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Beton dayanımlarının çok düşük olması veya betonun yanık olması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Kolon kesitlerinin çok küçük olması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Binada yumuşak kat olması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Yapıların yürürlükteki mevzuatlara uygun olarak projelendirilmemesi ve/veya inşa edilmemesi gibi örnekler verebiliriz. </a:t>
            </a:r>
          </a:p>
          <a:p>
            <a:pPr algn="just" eaLnBrk="1" fontAlgn="auto" hangingPunct="1">
              <a:spcBef>
                <a:spcPct val="0"/>
              </a:spcBef>
              <a:spcAft>
                <a:spcPts val="300"/>
              </a:spcAft>
              <a:defRPr/>
            </a:pPr>
            <a:endParaRPr lang="tr-TR" altLang="tr-TR" sz="900" b="1" i="1" u="sng"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6: </a:t>
            </a:r>
          </a:p>
          <a:p>
            <a:pPr algn="just" eaLnBrk="1" fontAlgn="auto" hangingPunct="1">
              <a:spcBef>
                <a:spcPct val="0"/>
              </a:spcBef>
              <a:spcAft>
                <a:spcPts val="300"/>
              </a:spcAft>
              <a:defRPr/>
            </a:pPr>
            <a:r>
              <a:rPr lang="tr-TR" altLang="tr-TR" sz="900" i="1" dirty="0">
                <a:latin typeface="Roboto" pitchFamily="2" charset="0"/>
                <a:ea typeface="Roboto" pitchFamily="2" charset="0"/>
              </a:rPr>
              <a:t>İçinde yaşadığınız, çalıştığınız binanın depreme dayanımını öğrenmeniz halinde riskinize yönelik tedbir alabilirsiniz. Yapınızın kontrolleri sonucunda:</a:t>
            </a:r>
          </a:p>
          <a:p>
            <a:pPr marL="171450" indent="-171450" algn="just" eaLnBrk="1" fontAlgn="auto" hangingPunct="1">
              <a:spcBef>
                <a:spcPct val="0"/>
              </a:spcBef>
              <a:spcAft>
                <a:spcPts val="300"/>
              </a:spcAft>
              <a:buFont typeface="Arial" panose="020B0604020202020204" pitchFamily="34" charset="0"/>
              <a:buChar char="•"/>
              <a:defRPr/>
            </a:pPr>
            <a:r>
              <a:rPr lang="tr-TR" altLang="tr-TR" sz="900" i="1" dirty="0">
                <a:latin typeface="Roboto" pitchFamily="2" charset="0"/>
                <a:ea typeface="Roboto" pitchFamily="2" charset="0"/>
              </a:rPr>
              <a:t>Yapınız depreme dayanıklı yani sağlam çıkabilir.</a:t>
            </a:r>
          </a:p>
          <a:p>
            <a:pPr marL="171450" indent="-171450" algn="just" eaLnBrk="1" fontAlgn="auto" hangingPunct="1">
              <a:spcBef>
                <a:spcPct val="0"/>
              </a:spcBef>
              <a:spcAft>
                <a:spcPts val="300"/>
              </a:spcAft>
              <a:buFont typeface="Arial" panose="020B0604020202020204" pitchFamily="34" charset="0"/>
              <a:buChar char="•"/>
              <a:defRPr/>
            </a:pPr>
            <a:r>
              <a:rPr lang="tr-TR" altLang="tr-TR" sz="900" i="1" dirty="0">
                <a:latin typeface="Roboto" pitchFamily="2" charset="0"/>
                <a:ea typeface="Roboto" pitchFamily="2" charset="0"/>
              </a:rPr>
              <a:t>Yapınız depreme dayanım açısından zayıf çıkabilir ve taşıyıcı sistemi kuvvetlendirilerek güçlendirilmesi gerekebilir. Güçlendirme projeleri için yetkili mühendislik büroları ile çalışınız.</a:t>
            </a:r>
          </a:p>
          <a:p>
            <a:pPr marL="171450" indent="-171450" algn="just" eaLnBrk="1" fontAlgn="auto" hangingPunct="1">
              <a:spcBef>
                <a:spcPct val="0"/>
              </a:spcBef>
              <a:spcAft>
                <a:spcPts val="300"/>
              </a:spcAft>
              <a:buFont typeface="Arial" panose="020B0604020202020204" pitchFamily="34" charset="0"/>
              <a:buChar char="•"/>
              <a:defRPr/>
            </a:pPr>
            <a:r>
              <a:rPr lang="tr-TR" altLang="tr-TR" sz="900" i="1" dirty="0">
                <a:latin typeface="Roboto" pitchFamily="2" charset="0"/>
                <a:ea typeface="Roboto" pitchFamily="2" charset="0"/>
              </a:rPr>
              <a:t>Yapınız güçlendirilse de yönetmeliklerde istenen deprem dayanım limitlerine ulaşamayacak olabilir. Bu durumda yapıyı yıkıp yeniden inşa etmek gerekebilir.</a:t>
            </a:r>
          </a:p>
          <a:p>
            <a:pPr algn="just" eaLnBrk="1" fontAlgn="auto" hangingPunct="1">
              <a:spcBef>
                <a:spcPts val="0"/>
              </a:spcBef>
              <a:spcAft>
                <a:spcPts val="300"/>
              </a:spcAft>
              <a:defRPr/>
            </a:pPr>
            <a:r>
              <a:rPr lang="tr-TR" sz="900" i="1" dirty="0">
                <a:latin typeface="Roboto" pitchFamily="2" charset="0"/>
                <a:ea typeface="Roboto" pitchFamily="2" charset="0"/>
              </a:rPr>
              <a:t>Yapımızın deprem güvenliğini öğrenmek istiyorsak bağlı bulunduğumuz il/ilçe belediyesi ile görüşerek </a:t>
            </a:r>
            <a:r>
              <a:rPr lang="tr-TR" sz="900" b="1" i="1" dirty="0">
                <a:latin typeface="Roboto" pitchFamily="2" charset="0"/>
                <a:ea typeface="Roboto" pitchFamily="2" charset="0"/>
              </a:rPr>
              <a:t>yetkili mühendislik firmalarına</a:t>
            </a:r>
            <a:r>
              <a:rPr lang="tr-TR" sz="900" i="1" dirty="0">
                <a:latin typeface="Roboto" pitchFamily="2" charset="0"/>
                <a:ea typeface="Roboto" pitchFamily="2" charset="0"/>
              </a:rPr>
              <a:t> nasıl ulaşabileceğimizi öğrenmeliyiz (6306 Sayılı Kanun Kapsamında Riskli Yapıların Tespiti için Yetki Verilen Kurum ve Kuruluşları bağlı bulunduğunuz il/ilçe belediyelerinden veya T.C. Çevre ve Şehircilik Bakanlığı’na ait  </a:t>
            </a:r>
            <a:r>
              <a:rPr lang="tr-TR" sz="900" i="1" dirty="0">
                <a:latin typeface="Roboto" pitchFamily="2" charset="0"/>
                <a:ea typeface="Roboto" pitchFamily="2" charset="0"/>
                <a:hlinkClick r:id="rId4"/>
              </a:rPr>
              <a:t>https://altyapi.csb.gov.tr/riskli-yapi-tespiti-ile-ilgili-kuruluslar/arama</a:t>
            </a:r>
            <a:r>
              <a:rPr lang="tr-TR" sz="900" i="1" dirty="0">
                <a:latin typeface="Roboto" pitchFamily="2" charset="0"/>
                <a:ea typeface="Roboto" pitchFamily="2" charset="0"/>
              </a:rPr>
              <a:t> internet adresinden de öğrenebilirsiniz). Bu laboratuvar ya da firmalara yaşadığımız binaların zemin etüdünü yaptırarak bulundukları bölgenin emniyetini öğrenmeli ve deprem yönetmeliğine uygun olup olmadığını kontrol ettirmeliyiz. </a:t>
            </a:r>
          </a:p>
          <a:p>
            <a:pPr algn="just" eaLnBrk="1" fontAlgn="auto" hangingPunct="1">
              <a:spcBef>
                <a:spcPct val="0"/>
              </a:spcBef>
              <a:spcAft>
                <a:spcPts val="300"/>
              </a:spcAft>
              <a:defRPr/>
            </a:pPr>
            <a:endParaRPr lang="tr-TR" altLang="tr-TR" sz="900" dirty="0">
              <a:latin typeface="Roboto" pitchFamily="2" charset="0"/>
              <a:ea typeface="Roboto" pitchFamily="2" charset="0"/>
            </a:endParaRPr>
          </a:p>
          <a:p>
            <a:pPr algn="just" eaLnBrk="1" fontAlgn="auto" hangingPunct="1">
              <a:spcBef>
                <a:spcPts val="0"/>
              </a:spcBef>
              <a:spcAft>
                <a:spcPts val="300"/>
              </a:spcAft>
              <a:defRPr/>
            </a:pPr>
            <a:r>
              <a:rPr lang="tr-TR" altLang="tr-TR" sz="900" b="1" i="1" u="sng" dirty="0">
                <a:latin typeface="Roboto" pitchFamily="2" charset="0"/>
                <a:ea typeface="Roboto" pitchFamily="2" charset="0"/>
              </a:rPr>
              <a:t>Bilgi Notu 7: </a:t>
            </a:r>
          </a:p>
          <a:p>
            <a:pPr algn="just" eaLnBrk="1" fontAlgn="auto" hangingPunct="1">
              <a:lnSpc>
                <a:spcPct val="80000"/>
              </a:lnSpc>
              <a:spcBef>
                <a:spcPct val="0"/>
              </a:spcBef>
              <a:spcAft>
                <a:spcPts val="300"/>
              </a:spcAft>
              <a:defRPr/>
            </a:pPr>
            <a:r>
              <a:rPr lang="tr-TR" sz="900" i="1" dirty="0">
                <a:latin typeface="Roboto" pitchFamily="2" charset="0"/>
                <a:ea typeface="Roboto" pitchFamily="2" charset="0"/>
              </a:rPr>
              <a:t>Afete dirençli yapılaşma ile afete dirençli şehirler oluşturabiliriz. Afete dirençli şehirlerde yaşamak demek;</a:t>
            </a:r>
          </a:p>
          <a:p>
            <a:pPr marL="171450" indent="-171450" algn="just" eaLnBrk="1" fontAlgn="auto" hangingPunct="1">
              <a:lnSpc>
                <a:spcPct val="90000"/>
              </a:lnSpc>
              <a:spcBef>
                <a:spcPts val="0"/>
              </a:spcBef>
              <a:spcAft>
                <a:spcPts val="300"/>
              </a:spcAft>
              <a:buClr>
                <a:schemeClr val="tx1"/>
              </a:buClr>
              <a:buSzPct val="130000"/>
              <a:buFont typeface="Arial" panose="020B0604020202020204" pitchFamily="34" charset="0"/>
              <a:buChar char="•"/>
              <a:defRPr/>
            </a:pPr>
            <a:r>
              <a:rPr lang="tr-TR" sz="900" i="1" dirty="0">
                <a:latin typeface="Roboto" pitchFamily="2" charset="0"/>
                <a:ea typeface="Roboto" pitchFamily="2" charset="0"/>
              </a:rPr>
              <a:t> Kent bütününde muhtemel afetlerin tespiti,</a:t>
            </a:r>
          </a:p>
          <a:p>
            <a:pPr marL="171450" indent="-171450" algn="just" eaLnBrk="1" fontAlgn="auto" hangingPunct="1">
              <a:lnSpc>
                <a:spcPct val="150000"/>
              </a:lnSpc>
              <a:spcBef>
                <a:spcPts val="0"/>
              </a:spcBef>
              <a:spcAft>
                <a:spcPts val="300"/>
              </a:spcAft>
              <a:buClr>
                <a:schemeClr val="tx1"/>
              </a:buClr>
              <a:buSzPct val="130000"/>
              <a:buFont typeface="Arial" panose="020B0604020202020204" pitchFamily="34" charset="0"/>
              <a:buChar char="•"/>
              <a:defRPr/>
            </a:pPr>
            <a:r>
              <a:rPr lang="tr-TR" sz="900" i="1" dirty="0">
                <a:latin typeface="Roboto" pitchFamily="2" charset="0"/>
                <a:ea typeface="Roboto" pitchFamily="2" charset="0"/>
              </a:rPr>
              <a:t> Kenti oluşturan çalışma, konut, yeşil, açık alanlar, sağlık tesisleri, vb. gibi fonksiyonel alanların yer seçimlerinin afet risklerini azaltacak şekilde yapılması</a:t>
            </a:r>
          </a:p>
          <a:p>
            <a:pPr marL="171450" indent="-171450" algn="just" eaLnBrk="1" fontAlgn="auto" hangingPunct="1">
              <a:lnSpc>
                <a:spcPct val="150000"/>
              </a:lnSpc>
              <a:spcBef>
                <a:spcPts val="0"/>
              </a:spcBef>
              <a:spcAft>
                <a:spcPts val="300"/>
              </a:spcAft>
              <a:buClr>
                <a:schemeClr val="tx1"/>
              </a:buClr>
              <a:buSzPct val="130000"/>
              <a:buFont typeface="Arial" panose="020B0604020202020204" pitchFamily="34" charset="0"/>
              <a:buChar char="•"/>
              <a:defRPr/>
            </a:pPr>
            <a:r>
              <a:rPr lang="tr-TR" sz="900" i="1" dirty="0">
                <a:latin typeface="Roboto" pitchFamily="2" charset="0"/>
                <a:ea typeface="Roboto" pitchFamily="2" charset="0"/>
              </a:rPr>
              <a:t> Afet sonrası kamu kullanımı için gerekli boş alanların planlamada düşünülmesi, mevcut boş alanların korunması ve artırılmaya çalışılması</a:t>
            </a:r>
          </a:p>
          <a:p>
            <a:pPr marL="171450" indent="-171450" algn="just" eaLnBrk="1" fontAlgn="auto" hangingPunct="1">
              <a:lnSpc>
                <a:spcPct val="150000"/>
              </a:lnSpc>
              <a:spcBef>
                <a:spcPts val="0"/>
              </a:spcBef>
              <a:spcAft>
                <a:spcPts val="300"/>
              </a:spcAft>
              <a:buClr>
                <a:schemeClr val="tx1"/>
              </a:buClr>
              <a:buSzPct val="130000"/>
              <a:buFont typeface="Arial" panose="020B0604020202020204" pitchFamily="34" charset="0"/>
              <a:buChar char="•"/>
              <a:defRPr/>
            </a:pPr>
            <a:r>
              <a:rPr lang="tr-TR" sz="900" i="1" dirty="0">
                <a:latin typeface="Roboto" pitchFamily="2" charset="0"/>
                <a:ea typeface="Roboto" pitchFamily="2" charset="0"/>
              </a:rPr>
              <a:t> Mevcutta yapılaşmış olan riskli alanların Kentsel Dönüşüm çalışması ile daha az riskli alanlara taşınması (sanayi, ticaret merkezleri ve konut alanları) anlamına gelir.</a:t>
            </a:r>
          </a:p>
          <a:p>
            <a:pPr algn="just" eaLnBrk="1" fontAlgn="auto" hangingPunct="1">
              <a:lnSpc>
                <a:spcPct val="150000"/>
              </a:lnSpc>
              <a:spcBef>
                <a:spcPts val="0"/>
              </a:spcBef>
              <a:spcAft>
                <a:spcPts val="300"/>
              </a:spcAft>
              <a:buClr>
                <a:schemeClr val="tx1"/>
              </a:buClr>
              <a:buSzPct val="130000"/>
              <a:buFont typeface="Arial" panose="020B0604020202020204" pitchFamily="34" charset="0"/>
              <a:buNone/>
              <a:defRPr/>
            </a:pPr>
            <a:r>
              <a:rPr lang="tr-TR" sz="900" i="1" dirty="0">
                <a:latin typeface="Roboto" pitchFamily="2" charset="0"/>
                <a:ea typeface="Roboto" pitchFamily="2" charset="0"/>
              </a:rPr>
              <a:t>Ülkemizde özellikle 2011’de yaşanan Van Depremlerinden sonra Kentsel Dönüşüm hız kazanmıştır.</a:t>
            </a:r>
            <a:endParaRPr lang="tr-TR" altLang="tr-TR" sz="900" b="1" i="1" dirty="0">
              <a:latin typeface="Roboto" pitchFamily="2" charset="0"/>
              <a:ea typeface="Roboto" pitchFamily="2" charset="0"/>
            </a:endParaRPr>
          </a:p>
          <a:p>
            <a:pPr algn="just" eaLnBrk="1" fontAlgn="auto" hangingPunct="1">
              <a:spcBef>
                <a:spcPts val="0"/>
              </a:spcBef>
              <a:spcAft>
                <a:spcPts val="300"/>
              </a:spcAft>
              <a:buClr>
                <a:srgbClr val="FFC000"/>
              </a:buClr>
              <a:buSzPct val="130000"/>
              <a:buFont typeface="Wingdings" pitchFamily="2" charset="2"/>
              <a:buNone/>
              <a:defRPr/>
            </a:pPr>
            <a:r>
              <a:rPr lang="tr-TR" altLang="tr-TR" sz="900" b="1" i="1" dirty="0">
                <a:latin typeface="Roboto" pitchFamily="2" charset="0"/>
                <a:ea typeface="Roboto" pitchFamily="2" charset="0"/>
              </a:rPr>
              <a:t>Kentsel Dönüşüm; </a:t>
            </a:r>
            <a:r>
              <a:rPr lang="tr-TR" altLang="tr-TR" sz="900" i="1" dirty="0">
                <a:latin typeface="Roboto" pitchFamily="2" charset="0"/>
                <a:ea typeface="Roboto" pitchFamily="2" charset="0"/>
              </a:rPr>
              <a:t>“Bir kentin dokusunu bozan sorunların giderilmesi”, bozulmaya veya hasara uğrayan kentsel alanın, ekonomik, toplumsal, fiziksel ve çevresel koşullarının kapsamlı ve bütünleşik yaklaşımlarla iyileştirilmesine yönelik strateji ve eylemlerin tümüdür. Kent bütünü dikkate alınarak yapılmalıdır. </a:t>
            </a:r>
          </a:p>
          <a:p>
            <a:pPr algn="just" eaLnBrk="1" fontAlgn="auto" hangingPunct="1">
              <a:lnSpc>
                <a:spcPct val="80000"/>
              </a:lnSpc>
              <a:spcBef>
                <a:spcPct val="0"/>
              </a:spcBef>
              <a:spcAft>
                <a:spcPts val="300"/>
              </a:spcAft>
              <a:defRPr/>
            </a:pPr>
            <a:r>
              <a:rPr lang="tr-TR" sz="900" i="1" dirty="0">
                <a:solidFill>
                  <a:srgbClr val="FF0000"/>
                </a:solidFill>
                <a:latin typeface="Roboto" pitchFamily="2" charset="0"/>
                <a:ea typeface="Roboto" pitchFamily="2" charset="0"/>
              </a:rPr>
              <a:t>Eğitim verilen il kentsel dönüşüm uygulamalarının yoğun olarak yapıldığı bir il ise katılımcılardan bu konuda sorular gelmesi muhtemeldir. Bu durumda sürenin kısıtlı olduğunu belirterek, eğitim sonunda bu konuda sohbet edebileceğinizi ifade edebilirsiniz. Gelen sorulara yönelik olarak yanıtlarınızda bilginiz var ise sadece bu bilgiyi, gerekli ise paylaşınız ve yorumdan kaçınınız. Kurumsal </a:t>
            </a:r>
            <a:r>
              <a:rPr lang="tr-TR" sz="900" i="1" dirty="0" err="1">
                <a:solidFill>
                  <a:srgbClr val="FF0000"/>
                </a:solidFill>
                <a:latin typeface="Roboto" pitchFamily="2" charset="0"/>
                <a:ea typeface="Roboto" pitchFamily="2" charset="0"/>
              </a:rPr>
              <a:t>temsiliyetinizin</a:t>
            </a:r>
            <a:r>
              <a:rPr lang="tr-TR" sz="900" i="1" dirty="0">
                <a:solidFill>
                  <a:srgbClr val="FF0000"/>
                </a:solidFill>
                <a:latin typeface="Roboto" pitchFamily="2" charset="0"/>
                <a:ea typeface="Roboto" pitchFamily="2" charset="0"/>
              </a:rPr>
              <a:t> gereklerini unutmayınız. </a:t>
            </a:r>
          </a:p>
          <a:p>
            <a:pPr algn="just" eaLnBrk="1" fontAlgn="auto" hangingPunct="1">
              <a:spcBef>
                <a:spcPts val="0"/>
              </a:spcBef>
              <a:spcAft>
                <a:spcPts val="300"/>
              </a:spcAft>
              <a:defRPr/>
            </a:pPr>
            <a:r>
              <a:rPr lang="tr-TR" sz="900" dirty="0">
                <a:latin typeface="Roboto" pitchFamily="2" charset="0"/>
                <a:ea typeface="Roboto" pitchFamily="2" charset="0"/>
              </a:rPr>
              <a:t> </a:t>
            </a:r>
          </a:p>
          <a:p>
            <a:pPr algn="just" eaLnBrk="1" fontAlgn="auto" hangingPunct="1">
              <a:spcBef>
                <a:spcPts val="0"/>
              </a:spcBef>
              <a:spcAft>
                <a:spcPts val="300"/>
              </a:spcAft>
              <a:defRPr/>
            </a:pPr>
            <a:r>
              <a:rPr lang="tr-TR" altLang="tr-TR" sz="900" b="1" i="1" u="sng" dirty="0">
                <a:latin typeface="Roboto" pitchFamily="2" charset="0"/>
                <a:ea typeface="Roboto" pitchFamily="2" charset="0"/>
              </a:rPr>
              <a:t>Bilgi Notu 8: </a:t>
            </a:r>
          </a:p>
          <a:p>
            <a:pPr algn="just" eaLnBrk="1" fontAlgn="auto" hangingPunct="1">
              <a:spcBef>
                <a:spcPts val="0"/>
              </a:spcBef>
              <a:spcAft>
                <a:spcPts val="300"/>
              </a:spcAft>
              <a:defRPr/>
            </a:pPr>
            <a:r>
              <a:rPr lang="tr-TR" sz="900" i="1" dirty="0">
                <a:latin typeface="Roboto" pitchFamily="2" charset="0"/>
                <a:ea typeface="Roboto" pitchFamily="2" charset="0"/>
              </a:rPr>
              <a:t>İstanbul’da; içlerinde yaşadığımız, çalıştığımız yapıların büyük bölümünün inşaat kalitesi olması gerekenin altındadır. Olası depremler karşısında büyük can ve mal kayıplarının önlenmesi için, deprem güvenliği yetersiz olan binaların güçlendirilmesi ya da yıkılıp yeniden inşa edilmesi gereklidir. Devlet çeşitli projelerle; yolları, okulları, hastaneleri, yurtları, kamu kurumlarını güçlendirmektedir. Kendi oturduğumuz konutların sorumluluğu ise bize aittir. Bu konuda devlet sadece kredilendirme ve teşvik çalışmaları yapabilmektedir. Yaşadığımız binaların güçlendirilmesi için biz de üzerimize düşen sorumlulukları yerine getirmeliyiz. Öte yandan belediyeler tarafından yürütülmekte olan “Kentsel Dönüşüm” projeleri takip edilmeli ve afetlerin yaratabileceği zararlar göz önünde bulundurularak fiziksel iyileştirme ve güvenli yapılaşmayı sağlayan  “Kentsel Dönüşüm” projeleri desteklenmelidir.</a:t>
            </a:r>
          </a:p>
          <a:p>
            <a:pPr algn="just" eaLnBrk="1" fontAlgn="auto" hangingPunct="1">
              <a:spcBef>
                <a:spcPts val="0"/>
              </a:spcBef>
              <a:spcAft>
                <a:spcPts val="300"/>
              </a:spcAft>
              <a:defRPr/>
            </a:pPr>
            <a:r>
              <a:rPr lang="tr-TR" sz="900" i="1" dirty="0">
                <a:latin typeface="Roboto" pitchFamily="2" charset="0"/>
                <a:ea typeface="Roboto" pitchFamily="2" charset="0"/>
              </a:rPr>
              <a:t>Güçlendirme, bir binanın tümünün veya sadece bazı taşıyıcı sistem elemanlarının deprem güvenliğini gerekli düzeye çıkarmak için yapılan işlemlerdir.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Söz konusu bina bir deprem etkisi altında hasar görmüş veya deprem güvenliğinin daha yüksek bir düzeye çıkarılması hedefleniyor olabilir. </a:t>
            </a:r>
            <a:endParaRPr lang="tr-TR" sz="900" b="1"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Yıkım ya da güçlendirme kararının alınmasında pek çok farklı faktör etkilidir. Özel bir sosyal, kültürel, tarihsel değeri bulunmayan yapılarda güçlendirme maliyeti eğer yıkım ve yeniden yapım maliyetinin yüzde 40'ını aşıyorsa, yıkım ve yeniden yapımın güçlendirmeye göre daha uygun olduğu sonucuna ulaşılabilir.</a:t>
            </a:r>
          </a:p>
          <a:p>
            <a:pPr algn="just" eaLnBrk="1" fontAlgn="auto" hangingPunct="1">
              <a:spcBef>
                <a:spcPts val="0"/>
              </a:spcBef>
              <a:spcAft>
                <a:spcPts val="300"/>
              </a:spcAft>
              <a:defRPr/>
            </a:pPr>
            <a:r>
              <a:rPr lang="tr-TR" sz="900" i="1" dirty="0">
                <a:latin typeface="Roboto" pitchFamily="2" charset="0"/>
                <a:ea typeface="Roboto" pitchFamily="2" charset="0"/>
              </a:rPr>
              <a:t>Mevcut yapılarda afet tehlikesine karşı güçlendirme yapılmasını kolaylaştırmak için Kat Mülkiyeti Kanunu'nda birtakım değişiklikler yapılmış ve toplu yapılara ilişkin özel hükümler getirilmiştir. Yapılan en temel değişiklikler şöyle sıralanabilir:</a:t>
            </a:r>
            <a:endParaRPr lang="tr-TR" sz="900" dirty="0">
              <a:latin typeface="Roboto" pitchFamily="2" charset="0"/>
              <a:ea typeface="Roboto" pitchFamily="2" charset="0"/>
            </a:endParaRP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"Taşıyıcı sistemi oluşturan kiriş, kolon ve perde duvarlar ile taşıyıcı sitemin parçası diğer elemanlar" ana gayrimenkulün ortak yerleri sayılacak; yani taşıyıcı sistem elemanları kat maliklerinin ortak mülkiyet konusu olacaktır.</a:t>
            </a:r>
            <a:endParaRPr lang="tr-TR" sz="900" dirty="0">
              <a:latin typeface="Roboto" pitchFamily="2" charset="0"/>
              <a:ea typeface="Roboto" pitchFamily="2" charset="0"/>
            </a:endParaRP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Ortak yerlerdeki onarım, inşaat, dış boya ve badana işleri eskiden bütün kat maliklerinin rızası alınarak yapılabilmekteyken, kanunun 19. maddesinde yapılan değişiklikle, bu tür onarımlar kat maliklerinin beşte dördünün yazılı izni alınarak yapılabilecektir.</a:t>
            </a:r>
            <a:endParaRPr lang="tr-TR" sz="900" dirty="0">
              <a:latin typeface="Roboto" pitchFamily="2" charset="0"/>
              <a:ea typeface="Roboto" pitchFamily="2" charset="0"/>
            </a:endParaRP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Yine bu maddede yapılan değişiklikle, ortak yerlerdeki hasarların ana yapıya veya bağımsız bölümlere zarar verdiği, acilen onarılması gerektiği veya ana yapının güçlendirilmesinin zorunlu olduğu mahkemece tespit edildiğinde, projesine uygun onarım ve güçlendirme için maliklerin rızası aranmayacaktır.</a:t>
            </a:r>
            <a:endParaRPr lang="tr-TR" sz="900" dirty="0">
              <a:latin typeface="Roboto" pitchFamily="2" charset="0"/>
              <a:ea typeface="Roboto" pitchFamily="2" charset="0"/>
            </a:endParaRP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20. maddede yapılan değişiklikle, ortak yerlerin onarım giderlerinin yanı sıra güçlendirme giderlerine de kat malikleri arsa payı oranında katılacaktır.</a:t>
            </a:r>
          </a:p>
          <a:p>
            <a:pPr algn="just" eaLnBrk="1" fontAlgn="auto" hangingPunct="1">
              <a:spcBef>
                <a:spcPts val="0"/>
              </a:spcBef>
              <a:spcAft>
                <a:spcPts val="300"/>
              </a:spcAft>
              <a:defRPr/>
            </a:pPr>
            <a:r>
              <a:rPr lang="tr-TR" sz="900" i="1" dirty="0">
                <a:latin typeface="Roboto" pitchFamily="2" charset="0"/>
                <a:ea typeface="Roboto" pitchFamily="2" charset="0"/>
              </a:rPr>
              <a:t>Binaların depremde hasar görmesi normaldir, fakat yassı kadayıf gibi tamamen yerle bir olması kabul edilemez bir durumdur (Yapılarda istenen </a:t>
            </a:r>
            <a:r>
              <a:rPr lang="tr-TR" sz="900" b="1" i="1" dirty="0">
                <a:latin typeface="Roboto" pitchFamily="2" charset="0"/>
                <a:ea typeface="Roboto" pitchFamily="2" charset="0"/>
              </a:rPr>
              <a:t>deprem performansı</a:t>
            </a:r>
            <a:r>
              <a:rPr lang="tr-TR" sz="900" i="1" dirty="0">
                <a:latin typeface="Roboto" pitchFamily="2" charset="0"/>
                <a:ea typeface="Roboto" pitchFamily="2" charset="0"/>
              </a:rPr>
              <a:t>; yasalar tarafından – 2007 Deprem Yönetmeliği -  50 yılda %10 oranında olması muhtemel depremler için deprem performansını binadan son canlı çıkana kadar binanın ayakta kalmasını sağlama (can güvenliği) hali olarak tanımlanmıştır). </a:t>
            </a:r>
          </a:p>
          <a:p>
            <a:pPr algn="just" eaLnBrk="1" fontAlgn="auto" hangingPunct="1">
              <a:spcBef>
                <a:spcPts val="0"/>
              </a:spcBef>
              <a:spcAft>
                <a:spcPts val="300"/>
              </a:spcAft>
              <a:defRPr/>
            </a:pPr>
            <a:r>
              <a:rPr lang="tr-TR" sz="900" i="1" dirty="0">
                <a:latin typeface="Roboto" pitchFamily="2" charset="0"/>
                <a:ea typeface="Roboto" pitchFamily="2" charset="0"/>
              </a:rPr>
              <a:t>2005 yılında yürürlüğe giren 5393 sayılı Belediye Kanunu, yerel hizmetlerin yönetiminde bütünlüğün sağlanması, kamu görev birliğinin oluşturulması, toplum yararının korunması, yerel gereksinimlerin sağlanması ve afete hazırlık/acil durum planının yaptırılması konusunda il özel idaresi yönetimini, belediyeleri ve köyleri yetkili kılmaktadır. Bu yasa kapsamında </a:t>
            </a:r>
            <a:r>
              <a:rPr lang="tr-TR" sz="900" b="1" i="1" dirty="0">
                <a:latin typeface="Roboto" pitchFamily="2" charset="0"/>
                <a:ea typeface="Roboto" pitchFamily="2" charset="0"/>
              </a:rPr>
              <a:t>“Kentsel Dönüşüm”</a:t>
            </a:r>
            <a:r>
              <a:rPr lang="tr-TR" sz="900" i="1" dirty="0">
                <a:latin typeface="Roboto" pitchFamily="2" charset="0"/>
                <a:ea typeface="Roboto" pitchFamily="2" charset="0"/>
              </a:rPr>
              <a:t> uygulamasına yer verilmektedir. Bu uygulama aracı afet zararlarının azaltılmasında, kamu yararı perspektifinin yerleştirilmesinde önemli bir uygulama aracı potansiyeli taşımaktadır. Kentsel dönüşüm, sosyal gelişim, ekonomik kalkınma, çevre koruma ve demokratik örgütlenme ile birlikte bütüncül bir yaklaşımla düşünülmelidir.  Dönüşüm alanlarında, fiziksel değişim ile birlikte, alanın bağlamsal özelliklerine ve ihtiyaçlarına göre farklılaşan, sosyal ve ekonomik politikalar uygulanabilir. Bu süreç, genel anlamda istihdam olanakları sağlamalı, toplumsal güçlenmeyi desteklemeli, fiziksel iyileştirme ve güvenli yapılaşmayı sağlamalıdır.</a:t>
            </a:r>
            <a:endParaRPr lang="tr-TR" altLang="tr-TR" sz="900" dirty="0">
              <a:solidFill>
                <a:srgbClr val="FF0000"/>
              </a:solidFill>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58372" name="Slayt Numarası Yer Tutucusu 3">
            <a:extLst>
              <a:ext uri="{FF2B5EF4-FFF2-40B4-BE49-F238E27FC236}">
                <a16:creationId xmlns:a16="http://schemas.microsoft.com/office/drawing/2014/main" id="{CE15046B-CE84-4013-96D2-418878502E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A673A03B-1D63-4347-8B7C-9C51A3A99B31}" type="slidenum">
              <a:rPr lang="tr-TR" altLang="tr-TR" sz="1200" smtClean="0"/>
              <a:pPr/>
              <a:t>52</a:t>
            </a:fld>
            <a:endParaRPr lang="tr-TR" altLang="tr-T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ayt Resmi Yer Tutucusu 1">
            <a:extLst>
              <a:ext uri="{FF2B5EF4-FFF2-40B4-BE49-F238E27FC236}">
                <a16:creationId xmlns:a16="http://schemas.microsoft.com/office/drawing/2014/main" id="{9BEB1EF9-5DF6-4023-9091-47685DDB83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B328CFF0-A986-4B4F-9E46-CFF527307A73}"/>
              </a:ext>
            </a:extLst>
          </p:cNvPr>
          <p:cNvSpPr>
            <a:spLocks noGrp="1"/>
          </p:cNvSpPr>
          <p:nvPr>
            <p:ph type="body" idx="1"/>
          </p:nvPr>
        </p:nvSpPr>
        <p:spPr/>
        <p:txBody>
          <a:bodyPr/>
          <a:lstStyle/>
          <a:p>
            <a:pPr eaLnBrk="1" fontAlgn="auto" hangingPunct="1">
              <a:spcBef>
                <a:spcPts val="0"/>
              </a:spcBef>
              <a:spcAft>
                <a:spcPts val="0"/>
              </a:spcAft>
              <a:defRPr/>
            </a:pPr>
            <a:r>
              <a:rPr lang="tr-TR" sz="1000" b="1" dirty="0">
                <a:latin typeface="Roboto" pitchFamily="2" charset="0"/>
                <a:ea typeface="Roboto" pitchFamily="2" charset="0"/>
              </a:rPr>
              <a:t>Önerilen Süre: 30 sn. </a:t>
            </a:r>
          </a:p>
          <a:p>
            <a:pPr eaLnBrk="1" fontAlgn="auto" hangingPunct="1">
              <a:spcBef>
                <a:spcPts val="0"/>
              </a:spcBef>
              <a:spcAft>
                <a:spcPts val="600"/>
              </a:spcAft>
              <a:defRPr/>
            </a:pPr>
            <a:r>
              <a:rPr lang="tr-TR" altLang="tr-TR" sz="1000" b="1" i="1" dirty="0">
                <a:latin typeface="Roboto" pitchFamily="2" charset="0"/>
                <a:ea typeface="Roboto" pitchFamily="2" charset="0"/>
              </a:rPr>
              <a:t>Slayt animasyonu tıklayınca başlar, sessizdir.</a:t>
            </a:r>
          </a:p>
          <a:p>
            <a:pPr eaLnBrk="1" fontAlgn="auto" hangingPunct="1">
              <a:spcBef>
                <a:spcPts val="0"/>
              </a:spcBef>
              <a:spcAft>
                <a:spcPts val="600"/>
              </a:spcAft>
              <a:defRPr/>
            </a:pP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Kendinizi, ailenizi ve evinizi afetin yol açacağı ekonomik zararlardan korumak için alabileceğiniz en temel önlem evinizin sigortasını yaptırmaktır. Sigorta yaptırarak, depremde hasar gören veya yıkılan evlerinizin zararını karşılayabilirsiniz. Bu sayede hayatınız daha çabuk normale dönecektir. Zorunlu Deprem Sigortası’na ek olarak </a:t>
            </a:r>
            <a:r>
              <a:rPr lang="tr-TR" sz="1000" b="1" dirty="0">
                <a:latin typeface="Roboto" pitchFamily="2" charset="0"/>
                <a:ea typeface="Roboto" pitchFamily="2" charset="0"/>
              </a:rPr>
              <a:t>yangın, sel/taşkın, heyelan, hayat, sağlık ve geniş kapsamlı konut sigortalarını tercih edebilirsiniz.</a:t>
            </a:r>
            <a:endParaRPr lang="tr-TR" sz="1000" dirty="0">
              <a:latin typeface="Roboto" pitchFamily="2" charset="0"/>
              <a:ea typeface="Roboto" pitchFamily="2" charset="0"/>
            </a:endParaRPr>
          </a:p>
          <a:p>
            <a:pPr eaLnBrk="1" fontAlgn="auto" hangingPunct="1">
              <a:spcBef>
                <a:spcPct val="0"/>
              </a:spcBef>
              <a:spcAft>
                <a:spcPts val="0"/>
              </a:spcAft>
              <a:defRPr/>
            </a:pPr>
            <a:endParaRPr lang="tr-TR" altLang="tr-TR" sz="1000" dirty="0">
              <a:latin typeface="Roboto" pitchFamily="2" charset="0"/>
              <a:ea typeface="Roboto" pitchFamily="2" charset="0"/>
            </a:endParaRPr>
          </a:p>
          <a:p>
            <a:pPr algn="just" eaLnBrk="1" fontAlgn="auto" hangingPunct="1">
              <a:spcBef>
                <a:spcPct val="0"/>
              </a:spcBef>
              <a:spcAft>
                <a:spcPts val="300"/>
              </a:spcAft>
              <a:defRPr/>
            </a:pPr>
            <a:r>
              <a:rPr lang="tr-TR" altLang="tr-TR" sz="900" b="1" i="1" u="sng" dirty="0">
                <a:latin typeface="Roboto" pitchFamily="2" charset="0"/>
                <a:ea typeface="Roboto" pitchFamily="2" charset="0"/>
              </a:rPr>
              <a:t>Bilgi Notu: </a:t>
            </a:r>
          </a:p>
          <a:p>
            <a:pPr algn="just" eaLnBrk="1" fontAlgn="auto" hangingPunct="1">
              <a:spcBef>
                <a:spcPts val="0"/>
              </a:spcBef>
              <a:spcAft>
                <a:spcPts val="300"/>
              </a:spcAft>
              <a:defRPr/>
            </a:pPr>
            <a:r>
              <a:rPr lang="tr-TR" sz="900" i="1" dirty="0">
                <a:latin typeface="Roboto" pitchFamily="2" charset="0"/>
                <a:ea typeface="Roboto" pitchFamily="2" charset="0"/>
              </a:rPr>
              <a:t>Zorunlu Deprem Sigortası (ZDS): Binalarda depremin doğrudan neden olduğu maddi zararlar ile deprem nedeniyle ortaya çıkan yangın, infilak, dev dalga (</a:t>
            </a:r>
            <a:r>
              <a:rPr lang="tr-TR" sz="900" i="1" dirty="0" err="1">
                <a:latin typeface="Roboto" pitchFamily="2" charset="0"/>
                <a:ea typeface="Roboto" pitchFamily="2" charset="0"/>
              </a:rPr>
              <a:t>tsunami</a:t>
            </a:r>
            <a:r>
              <a:rPr lang="tr-TR" sz="900" i="1" dirty="0">
                <a:latin typeface="Roboto" pitchFamily="2" charset="0"/>
                <a:ea typeface="Roboto" pitchFamily="2" charset="0"/>
              </a:rPr>
              <a:t>) ve yer kayması sonucu oluşan maddi zararları teminat altına alan zorunlu sigortayı, ifade eder. </a:t>
            </a:r>
            <a:r>
              <a:rPr lang="tr-TR" sz="900" b="1" i="1" dirty="0">
                <a:latin typeface="Roboto" pitchFamily="2" charset="0"/>
                <a:ea typeface="Roboto" pitchFamily="2" charset="0"/>
              </a:rPr>
              <a:t>ZDS</a:t>
            </a:r>
            <a:r>
              <a:rPr lang="tr-TR" sz="900" i="1" dirty="0">
                <a:latin typeface="Roboto" pitchFamily="2" charset="0"/>
                <a:ea typeface="Roboto" pitchFamily="2" charset="0"/>
              </a:rPr>
              <a:t> hakkında bilmemiz gereken bazı bilgiler var;</a:t>
            </a:r>
          </a:p>
          <a:p>
            <a:pPr algn="just" eaLnBrk="1" fontAlgn="auto" hangingPunct="1">
              <a:spcBef>
                <a:spcPts val="0"/>
              </a:spcBef>
              <a:spcAft>
                <a:spcPts val="300"/>
              </a:spcAft>
              <a:defRPr/>
            </a:pPr>
            <a:r>
              <a:rPr lang="tr-TR" sz="900" b="1" i="1" dirty="0">
                <a:latin typeface="Roboto" pitchFamily="2" charset="0"/>
                <a:ea typeface="Roboto" pitchFamily="2" charset="0"/>
              </a:rPr>
              <a:t>Zorunlu Deprem Sigortası (ZDS) Neleri Kapsar?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Deprem</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Depreme bağlı olarak meydana gelen yangınlar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Depreme bağlı olarak meydana gelen toprak kaymaları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Depreme bağlı olarak meydana gelen patlamalar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Temeller, ana duvarlar, bağımsız bölümleri ayıran ortak duvarlar, bahçe duvarları, tavan ve tabanlar, merdivenler, asansörler, sahanlıklar, koridorlar, çatılar, bacalar ve yapının benzer nitelikteki tamamlayıcı kısımlarında meydana gelen hasarların karşılanması ZDS kapsamındadır.</a:t>
            </a:r>
          </a:p>
          <a:p>
            <a:pPr algn="just" eaLnBrk="1" fontAlgn="auto" hangingPunct="1">
              <a:spcBef>
                <a:spcPts val="0"/>
              </a:spcBef>
              <a:spcAft>
                <a:spcPts val="300"/>
              </a:spcAft>
              <a:defRPr/>
            </a:pPr>
            <a:r>
              <a:rPr lang="tr-TR" sz="900" b="1" i="1" dirty="0">
                <a:latin typeface="Roboto" pitchFamily="2" charset="0"/>
                <a:ea typeface="Roboto" pitchFamily="2" charset="0"/>
              </a:rPr>
              <a:t>Zorunlu Deprem Sigortası (ZDS) Neleri Kapsamaz?</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Enkaz kaldırma masrafları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Kar kaybı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İş durdurması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Kira mahrumiyeti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Alternatif ikametgah ve işyeri masrafları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Mali sorumluluklar ve dolaylı zararlar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Manevi tazminat talepleri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Her türlü taşınır mal, eşya ve benzerleri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Ölüm dahil olmak üzere tüm bedeni zararlar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Deprem sonucunda oluşan yangın, patlama ve toprak kayması dışında kalan hasarlar</a:t>
            </a:r>
          </a:p>
          <a:p>
            <a:pPr algn="just" eaLnBrk="1" fontAlgn="auto" hangingPunct="1">
              <a:spcBef>
                <a:spcPts val="0"/>
              </a:spcBef>
              <a:spcAft>
                <a:spcPts val="300"/>
              </a:spcAft>
              <a:defRPr/>
            </a:pPr>
            <a:r>
              <a:rPr lang="tr-TR" sz="900" b="1" i="1" dirty="0">
                <a:latin typeface="Roboto" pitchFamily="2" charset="0"/>
                <a:ea typeface="Roboto" pitchFamily="2" charset="0"/>
              </a:rPr>
              <a:t>Azami Teminat Limiti Ne Kadardır?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Zorunlu Deprem Sigortası'nda amaç, asgari bir miktarda standart bir teminat sunulmasıdır. Bu nedenle DASK, her yıl yapı maliyetlerindeki artışa paralel olarak belirlenen azami bir tutara kadar teminat vermektedir. DASK tarafından verilen azami teminat tutarı, </a:t>
            </a:r>
            <a:r>
              <a:rPr lang="tr-TR" sz="900" b="1" i="1" dirty="0">
                <a:latin typeface="Roboto" pitchFamily="2" charset="0"/>
                <a:ea typeface="Roboto" pitchFamily="2" charset="0"/>
              </a:rPr>
              <a:t>1 Ocak 2020 </a:t>
            </a:r>
            <a:r>
              <a:rPr lang="tr-TR" sz="900" i="1" dirty="0">
                <a:latin typeface="Roboto" pitchFamily="2" charset="0"/>
                <a:ea typeface="Roboto" pitchFamily="2" charset="0"/>
              </a:rPr>
              <a:t>tarihinden itibaren bütün yapı </a:t>
            </a:r>
            <a:r>
              <a:rPr lang="tr-TR" sz="900" i="1">
                <a:latin typeface="Roboto" pitchFamily="2" charset="0"/>
                <a:ea typeface="Roboto" pitchFamily="2" charset="0"/>
              </a:rPr>
              <a:t>tiplerinde</a:t>
            </a:r>
            <a:r>
              <a:rPr lang="tr-TR" sz="900" b="1" i="1">
                <a:latin typeface="Roboto" pitchFamily="2" charset="0"/>
                <a:ea typeface="Roboto" pitchFamily="2" charset="0"/>
              </a:rPr>
              <a:t> 240 </a:t>
            </a:r>
            <a:r>
              <a:rPr lang="tr-TR" sz="900" b="1" i="1" dirty="0">
                <a:latin typeface="Roboto" pitchFamily="2" charset="0"/>
                <a:ea typeface="Roboto" pitchFamily="2" charset="0"/>
              </a:rPr>
              <a:t>Bin TL</a:t>
            </a:r>
            <a:r>
              <a:rPr lang="tr-TR" sz="900" i="1" dirty="0">
                <a:latin typeface="Roboto" pitchFamily="2" charset="0"/>
                <a:ea typeface="Roboto" pitchFamily="2" charset="0"/>
              </a:rPr>
              <a:t> olarak belirlenmiştir.</a:t>
            </a:r>
          </a:p>
          <a:p>
            <a:pPr algn="just" eaLnBrk="1" fontAlgn="auto" hangingPunct="1">
              <a:spcBef>
                <a:spcPts val="0"/>
              </a:spcBef>
              <a:spcAft>
                <a:spcPts val="300"/>
              </a:spcAft>
              <a:defRPr/>
            </a:pPr>
            <a:r>
              <a:rPr lang="tr-TR" sz="900" i="1" dirty="0">
                <a:latin typeface="Roboto" pitchFamily="2" charset="0"/>
                <a:ea typeface="Roboto" pitchFamily="2" charset="0"/>
              </a:rPr>
              <a:t>Azami teminat tutarının tespitinde mevcut yapı stokunun büyük bir kısmını oluşturan binaların yeniden inşa bedeli (arsa değeri hariç) dikkate alınmaktadır. Sigorta yaptıranların teminat tutarları (sigorta bedeli), bu azami teminat tutarını geçmemek üzere, meskenlerinin büyüklüğüne ve yapı tarzına göre belirlenmektedir. Eğer meskenin değeri DASK tarafından verilen teminat tutarını aşıyorsa sigortalı, aşan kısım için sigorta şirketlerinden isteğe bağlı olarak ek teminat alabilmektedir.</a:t>
            </a:r>
          </a:p>
          <a:p>
            <a:pPr algn="just" eaLnBrk="1" fontAlgn="auto" hangingPunct="1">
              <a:spcBef>
                <a:spcPts val="0"/>
              </a:spcBef>
              <a:spcAft>
                <a:spcPts val="300"/>
              </a:spcAft>
              <a:defRPr/>
            </a:pPr>
            <a:r>
              <a:rPr lang="tr-TR" sz="900" b="1" i="1" dirty="0">
                <a:latin typeface="Roboto" pitchFamily="2" charset="0"/>
                <a:ea typeface="Roboto" pitchFamily="2" charset="0"/>
              </a:rPr>
              <a:t>Sigorta primi tutarını 3 faktör belirlemektedir: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bulunduğu deprem risk bölgesi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yapı tarzı (çelik/betonarme karkas, yığma kagir, diğer)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Meskenin brüt yüzölçümü</a:t>
            </a:r>
          </a:p>
          <a:p>
            <a:pPr algn="just" eaLnBrk="1" fontAlgn="auto" hangingPunct="1">
              <a:spcBef>
                <a:spcPts val="0"/>
              </a:spcBef>
              <a:spcAft>
                <a:spcPts val="300"/>
              </a:spcAft>
              <a:defRPr/>
            </a:pPr>
            <a:r>
              <a:rPr lang="tr-TR" sz="900" i="1" dirty="0">
                <a:latin typeface="Roboto" pitchFamily="2" charset="0"/>
                <a:ea typeface="Roboto" pitchFamily="2" charset="0"/>
              </a:rPr>
              <a:t>Sigorta primi, yüksek riskli bölgelerde daha çok, düşük riskli bölgelerde daha az olacak şekilde belirlenmektedir.</a:t>
            </a:r>
          </a:p>
          <a:p>
            <a:pPr algn="just" eaLnBrk="1" fontAlgn="auto" hangingPunct="1">
              <a:spcBef>
                <a:spcPts val="0"/>
              </a:spcBef>
              <a:spcAft>
                <a:spcPts val="300"/>
              </a:spcAft>
              <a:defRPr/>
            </a:pPr>
            <a:r>
              <a:rPr lang="tr-TR" sz="900" i="1" dirty="0">
                <a:latin typeface="Roboto" pitchFamily="2" charset="0"/>
                <a:ea typeface="Roboto" pitchFamily="2" charset="0"/>
              </a:rPr>
              <a:t>634 sayılı Kat Mülkiyeti Kanunu kapsamındaki apartman ve sitelerde, yönetici tarafından yaptırılan ve en az sekiz bağımsız bölümü içeren toplu sigortalarda, tarife fiyatları üzerinden % 20 oranında indirim yapılmaktadır.</a:t>
            </a:r>
          </a:p>
          <a:p>
            <a:pPr algn="just" eaLnBrk="1" fontAlgn="auto" hangingPunct="1">
              <a:spcBef>
                <a:spcPts val="0"/>
              </a:spcBef>
              <a:spcAft>
                <a:spcPts val="300"/>
              </a:spcAft>
              <a:defRPr/>
            </a:pPr>
            <a:r>
              <a:rPr lang="tr-TR" sz="900" b="1" i="1" dirty="0">
                <a:latin typeface="Roboto" pitchFamily="2" charset="0"/>
                <a:ea typeface="Roboto" pitchFamily="2" charset="0"/>
              </a:rPr>
              <a:t>ZDS kapsamında bulunan binalar aşağıda verilmiştir;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Tapuya kayıtlı ve özel mülkiyete tabi taşınmazlar üzerinde mesken olarak inşa edilmiş binalar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634 sayılı Kat Mülkiyeti Kanunu kapsamındaki bağımsız bölümler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Bu binaların içinde yer alan ve ticarethane, büro ve benzeri amaçlarla kullanılan bağımsız bölümler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Doğal afetler nedeniyle devlet tarafından yaptırılan veya verilen krediyle yapılan meskenler</a:t>
            </a:r>
          </a:p>
          <a:p>
            <a:pPr algn="just" eaLnBrk="1" fontAlgn="auto" hangingPunct="1">
              <a:spcBef>
                <a:spcPts val="0"/>
              </a:spcBef>
              <a:spcAft>
                <a:spcPts val="300"/>
              </a:spcAft>
              <a:defRPr/>
            </a:pPr>
            <a:r>
              <a:rPr lang="tr-TR" sz="900" i="1" dirty="0">
                <a:latin typeface="Roboto" pitchFamily="2" charset="0"/>
                <a:ea typeface="Roboto" pitchFamily="2" charset="0"/>
              </a:rPr>
              <a:t>Yukarıdaki koşullara uyan, kat irtifakı tesis edilmiş binalar, tapuda henüz cins tashihi yapılmamış ve tapu kütüğünde vasfı "arsa vs." olarak görünen binalar, tapu tahsisi henüz yapılmamış kooperatif evleri için de Zorunlu Deprem Sigortası yaptırılması gerekmektedir. Henüz bağımsız tapusu olmayan meskenlerin sigortası, sigorta ettirenin beyanına dayanarak ve arsa tapusuna ait bilgilerle yapılabilmektedir.</a:t>
            </a:r>
          </a:p>
          <a:p>
            <a:pPr algn="just" eaLnBrk="1" fontAlgn="auto" hangingPunct="1">
              <a:spcBef>
                <a:spcPts val="0"/>
              </a:spcBef>
              <a:spcAft>
                <a:spcPts val="300"/>
              </a:spcAft>
              <a:defRPr/>
            </a:pPr>
            <a:r>
              <a:rPr lang="tr-TR" sz="900" b="1" i="1" dirty="0">
                <a:latin typeface="Roboto" pitchFamily="2" charset="0"/>
                <a:ea typeface="Roboto" pitchFamily="2" charset="0"/>
              </a:rPr>
              <a:t>Zorunlu Deprem Sigortası kapsamı dışında kalan binalar şunlardır: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Kamu kurum ve kuruluşlarına ait binalar,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Köy yerleşim alanlarında yapılan binalar,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Tamamı ticari ve </a:t>
            </a:r>
            <a:r>
              <a:rPr lang="tr-TR" sz="900" i="1" dirty="0" err="1">
                <a:latin typeface="Roboto" pitchFamily="2" charset="0"/>
                <a:ea typeface="Roboto" pitchFamily="2" charset="0"/>
              </a:rPr>
              <a:t>sinai</a:t>
            </a:r>
            <a:r>
              <a:rPr lang="tr-TR" sz="900" i="1" dirty="0">
                <a:latin typeface="Roboto" pitchFamily="2" charset="0"/>
                <a:ea typeface="Roboto" pitchFamily="2" charset="0"/>
              </a:rPr>
              <a:t> amaçlar için kullanılan binalar (iş hanı, iş merkezi, idari hizmet binaları, eğitim merkezi binaları vs.),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İnşaatı henüz tamamlanmamış binalar,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27 Aralık 1999 tarihinden sonra mesken olarak inşa edilmiş olan ancak ilgili mevzuat çerçevesinde inşaat ruhsatı bulunmayan bağımsız bölümler ve binalar,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Tapuya kayıtlı bulunmayan ve özel mülkiyete tabi olmayan arazi ve arsaların -hazine arazileri vb.- üzerine inşa edilmiş binalar. </a:t>
            </a:r>
          </a:p>
          <a:p>
            <a:pPr algn="just" eaLnBrk="1" fontAlgn="auto" hangingPunct="1">
              <a:spcBef>
                <a:spcPts val="0"/>
              </a:spcBef>
              <a:spcAft>
                <a:spcPts val="300"/>
              </a:spcAft>
              <a:defRPr/>
            </a:pPr>
            <a:r>
              <a:rPr lang="tr-TR" sz="900" i="1" dirty="0">
                <a:latin typeface="Roboto" pitchFamily="2" charset="0"/>
                <a:ea typeface="Roboto" pitchFamily="2" charset="0"/>
              </a:rPr>
              <a:t>Köy yerleşim alanlarında yapılan binalar için belediye denetiminin olmaması, buralarda yaşayanların genel olarak gelir düzeylerinin düşük olması ve bu aşamada bu alanlarda sigortanın sunumunun zorluğu gibi nedenlerle, sigorta yaptırma zorunluluğu bu yerler için öngörülmemiştir. Ancak, söz konusu yerlerde bulunan yapılar için istendiği takdirde «ihtiyari deprem sigortası» yaptırılması imkanı bulunmaktadır.</a:t>
            </a:r>
          </a:p>
          <a:p>
            <a:pPr algn="just" eaLnBrk="1" fontAlgn="auto" hangingPunct="1">
              <a:spcBef>
                <a:spcPts val="0"/>
              </a:spcBef>
              <a:spcAft>
                <a:spcPts val="300"/>
              </a:spcAft>
              <a:defRPr/>
            </a:pPr>
            <a:r>
              <a:rPr lang="tr-TR" sz="900" i="1" dirty="0">
                <a:latin typeface="Roboto" pitchFamily="2" charset="0"/>
                <a:ea typeface="Roboto" pitchFamily="2" charset="0"/>
              </a:rPr>
              <a:t>Benzer şekilde, ticari ve sınai amaçlar için kullanılan binalar da zorunluluk kapsamı dışında bulunmakla birlikte bunlar için ihtiyari deprem sigortası yaptırılması mümkün değildir. </a:t>
            </a:r>
          </a:p>
          <a:p>
            <a:pPr algn="just" eaLnBrk="1" fontAlgn="auto" hangingPunct="1">
              <a:spcBef>
                <a:spcPts val="0"/>
              </a:spcBef>
              <a:spcAft>
                <a:spcPts val="300"/>
              </a:spcAft>
              <a:defRPr/>
            </a:pPr>
            <a:r>
              <a:rPr lang="tr-TR" sz="900" b="1" i="1" dirty="0">
                <a:latin typeface="Roboto" pitchFamily="2" charset="0"/>
                <a:ea typeface="Roboto" pitchFamily="2" charset="0"/>
              </a:rPr>
              <a:t>Sigorta yaptırmak için gerekli bilgiler şunlardır: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Sigortalının adı, adresi, telefonu ve varsa cep telefonu</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Sigortalının vergi kimlik numarası ve T.C. kimlik numarası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Sigortalanacak yerin açık adresi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Tapu bilgileri (ada, pafta, parsel, sayfa </a:t>
            </a:r>
            <a:r>
              <a:rPr lang="tr-TR" sz="900" i="1" dirty="0" err="1">
                <a:latin typeface="Roboto" pitchFamily="2" charset="0"/>
                <a:ea typeface="Roboto" pitchFamily="2" charset="0"/>
              </a:rPr>
              <a:t>no</a:t>
            </a:r>
            <a:r>
              <a:rPr lang="tr-TR" sz="900" i="1" dirty="0">
                <a:latin typeface="Roboto" pitchFamily="2" charset="0"/>
                <a:ea typeface="Roboto" pitchFamily="2" charset="0"/>
              </a:rPr>
              <a:t>) (mesken tapusu veya arsa tapusu)</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inşa yılı (1975 ve öncesi, 1976-1996 arası, 1997-1999 arası, 2000 ve sonrası)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yapı tarzı (çelik/betonarme karkas, yığma kâgir, diğer)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toplam kat sayısı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Binanın hasar durumu (hasarsız, hafif hasarlı, orta hasarlı)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Meskenin (dairenin) brüt yüzölçümü (metrekare olarak)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Meskenin (dairenin) kullanım şekli (mesken, ticarethane, büro, diğer)</a:t>
            </a:r>
          </a:p>
          <a:p>
            <a:pPr algn="just" eaLnBrk="1" fontAlgn="auto" hangingPunct="1">
              <a:spcBef>
                <a:spcPts val="0"/>
              </a:spcBef>
              <a:spcAft>
                <a:spcPts val="300"/>
              </a:spcAft>
              <a:defRPr/>
            </a:pPr>
            <a:r>
              <a:rPr lang="tr-TR" sz="900" b="1" i="1" dirty="0">
                <a:latin typeface="Roboto" pitchFamily="2" charset="0"/>
                <a:ea typeface="Roboto" pitchFamily="2" charset="0"/>
              </a:rPr>
              <a:t>Hasar Bildirimi</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Zorunlu Deprem Sigortası (ZDS) poliçeniz varsa deprem sonrası binanızda hasar oluşması durumunda, sigorta ettiren olarak mümkünse poliçe fotokopisi, tapu fotokopisi gibi hasar dosyası için gerekli olan evraklarla birlikte aşağıdaki hususları yerine getirmekle yükümlüsünüz:</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Hasarın oluştuğu tarihten itibaren en geç 15 iş günü içinde </a:t>
            </a:r>
            <a:r>
              <a:rPr lang="tr-TR" sz="900" i="1" dirty="0" err="1">
                <a:latin typeface="Roboto" pitchFamily="2" charset="0"/>
                <a:ea typeface="Roboto" pitchFamily="2" charset="0"/>
              </a:rPr>
              <a:t>DASK'a</a:t>
            </a:r>
            <a:r>
              <a:rPr lang="tr-TR" sz="900" i="1" dirty="0">
                <a:latin typeface="Roboto" pitchFamily="2" charset="0"/>
                <a:ea typeface="Roboto" pitchFamily="2" charset="0"/>
              </a:rPr>
              <a:t> veya </a:t>
            </a:r>
            <a:r>
              <a:rPr lang="tr-TR" sz="900" i="1" dirty="0" err="1">
                <a:latin typeface="Roboto" pitchFamily="2" charset="0"/>
                <a:ea typeface="Roboto" pitchFamily="2" charset="0"/>
              </a:rPr>
              <a:t>DASK'ın</a:t>
            </a:r>
            <a:r>
              <a:rPr lang="tr-TR" sz="900" i="1" dirty="0">
                <a:latin typeface="Roboto" pitchFamily="2" charset="0"/>
                <a:ea typeface="Roboto" pitchFamily="2" charset="0"/>
              </a:rPr>
              <a:t> nam ve hesabına sözleşmeyi yapan sigorta şirketine bildirimde bulunmak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DASK görevlilerinin veya yetkili kıldığı kimselerin, hasara uğrayan binalara makul amaçlarla ve uygun şekillerde girmesine ve zararı azaltmaya yönelik girişimlerde bulunmasına izin vermek</a:t>
            </a:r>
          </a:p>
          <a:p>
            <a:pPr marL="252000" indent="-180000" algn="just" eaLnBrk="1" fontAlgn="auto" hangingPunct="1">
              <a:spcBef>
                <a:spcPts val="0"/>
              </a:spcBef>
              <a:spcAft>
                <a:spcPts val="300"/>
              </a:spcAft>
              <a:buFont typeface="Arial" panose="020B0604020202020204" pitchFamily="34" charset="0"/>
              <a:buChar char="•"/>
              <a:defRPr/>
            </a:pPr>
            <a:r>
              <a:rPr lang="tr-TR" sz="900" i="1" dirty="0" err="1">
                <a:latin typeface="Roboto" pitchFamily="2" charset="0"/>
                <a:ea typeface="Roboto" pitchFamily="2" charset="0"/>
              </a:rPr>
              <a:t>DASK'ın</a:t>
            </a:r>
            <a:r>
              <a:rPr lang="tr-TR" sz="900" i="1" dirty="0">
                <a:latin typeface="Roboto" pitchFamily="2" charset="0"/>
                <a:ea typeface="Roboto" pitchFamily="2" charset="0"/>
              </a:rPr>
              <a:t> isteği üzerine zarar miktarıyla delilleri saptamaya, rücu hakkının kullanılmasına yararlı ve sigorta ettiren için sağlanması mümkün bilgi ve belgeleri gecikmeden </a:t>
            </a:r>
            <a:r>
              <a:rPr lang="tr-TR" sz="900" i="1" dirty="0" err="1">
                <a:latin typeface="Roboto" pitchFamily="2" charset="0"/>
                <a:ea typeface="Roboto" pitchFamily="2" charset="0"/>
              </a:rPr>
              <a:t>DASK'a</a:t>
            </a:r>
            <a:r>
              <a:rPr lang="tr-TR" sz="900" i="1" dirty="0">
                <a:latin typeface="Roboto" pitchFamily="2" charset="0"/>
                <a:ea typeface="Roboto" pitchFamily="2" charset="0"/>
              </a:rPr>
              <a:t> vermek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Zararın tahmini miktarını belirtir yazılı bir bildirimi uygun bir süre içinde </a:t>
            </a:r>
            <a:r>
              <a:rPr lang="tr-TR" sz="900" i="1" dirty="0" err="1">
                <a:latin typeface="Roboto" pitchFamily="2" charset="0"/>
                <a:ea typeface="Roboto" pitchFamily="2" charset="0"/>
              </a:rPr>
              <a:t>DASK'a</a:t>
            </a:r>
            <a:r>
              <a:rPr lang="tr-TR" sz="900" i="1" dirty="0">
                <a:latin typeface="Roboto" pitchFamily="2" charset="0"/>
                <a:ea typeface="Roboto" pitchFamily="2" charset="0"/>
              </a:rPr>
              <a:t> veya yetkili kıldığı kimselere vermek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Sigortalı bina/yer üzerinde zorunlu deprem sigortası dışında, deprem teminatı bulunan başkaca sigorta sözleşmeleri varsa </a:t>
            </a:r>
            <a:r>
              <a:rPr lang="tr-TR" sz="900" i="1" dirty="0" err="1">
                <a:latin typeface="Roboto" pitchFamily="2" charset="0"/>
                <a:ea typeface="Roboto" pitchFamily="2" charset="0"/>
              </a:rPr>
              <a:t>DASK'a</a:t>
            </a:r>
            <a:r>
              <a:rPr lang="tr-TR" sz="900" i="1" dirty="0">
                <a:latin typeface="Roboto" pitchFamily="2" charset="0"/>
                <a:ea typeface="Roboto" pitchFamily="2" charset="0"/>
              </a:rPr>
              <a:t> bildirmek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Hasar olduğunda, (mümkün olduğu takdirde) 444 0 336 numaralı telefondan DASK Çağrı Merkezi’ne, </a:t>
            </a:r>
            <a:r>
              <a:rPr lang="tr-TR" sz="900" i="1" dirty="0" err="1">
                <a:latin typeface="Roboto" pitchFamily="2" charset="0"/>
                <a:ea typeface="Roboto" pitchFamily="2" charset="0"/>
              </a:rPr>
              <a:t>DASK’ın</a:t>
            </a:r>
            <a:r>
              <a:rPr lang="tr-TR" sz="900" i="1" dirty="0">
                <a:latin typeface="Roboto" pitchFamily="2" charset="0"/>
                <a:ea typeface="Roboto" pitchFamily="2" charset="0"/>
              </a:rPr>
              <a:t> internet sitesi (www.dask.gov.tr) veya ZDS poliçesini DASK adına düzenleyen sigorta şirketi veya acentesine bildirmek</a:t>
            </a:r>
          </a:p>
          <a:p>
            <a:pPr algn="just" eaLnBrk="1" fontAlgn="auto" hangingPunct="1">
              <a:spcBef>
                <a:spcPts val="0"/>
              </a:spcBef>
              <a:spcAft>
                <a:spcPts val="300"/>
              </a:spcAft>
              <a:defRPr/>
            </a:pPr>
            <a:r>
              <a:rPr lang="tr-TR" sz="900" b="1" i="1" dirty="0">
                <a:latin typeface="Roboto" pitchFamily="2" charset="0"/>
                <a:ea typeface="Roboto" pitchFamily="2" charset="0"/>
              </a:rPr>
              <a:t>Hasar durumunda DASK idaresine gönderilecek belge ve bilgiler ise şunlardır:</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Hasar ihbarı bilgisi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Poliçe fotokopisi (mümkün olduğu takdirde)</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Tapu belgesi fotokopisi (mümkün olduğu takdirde)</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Eksperin hasar yerini kolayca bulabilmesi ve hasar tespitini yapabilmesi için hasar yerinin açık adresi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Sigortalı ile irtibat sağlanabilecek sabit telefon veya cep telefonu numarası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Ayrıca sigortalı binanın ZDS poliçesinin yanı sıra deprem teminatı bulunan başka bir sigorta poliçesi olduğu takdirde, diğer poliçenin varlığı da </a:t>
            </a:r>
            <a:r>
              <a:rPr lang="tr-TR" sz="900" i="1" dirty="0" err="1">
                <a:latin typeface="Roboto" pitchFamily="2" charset="0"/>
                <a:ea typeface="Roboto" pitchFamily="2" charset="0"/>
              </a:rPr>
              <a:t>DASK'a</a:t>
            </a:r>
            <a:r>
              <a:rPr lang="tr-TR" sz="900" i="1" dirty="0">
                <a:latin typeface="Roboto" pitchFamily="2" charset="0"/>
                <a:ea typeface="Roboto" pitchFamily="2" charset="0"/>
              </a:rPr>
              <a:t> bildirilmelidir. Deprem Sigortası limitini aşan bir hasar gerçekleştiğinde, limiti aşan kısım üzerinde kalan miktar söz konusu poliçe limitlerinden ödenecektir. </a:t>
            </a:r>
          </a:p>
          <a:p>
            <a:pPr algn="just" eaLnBrk="1" fontAlgn="auto" hangingPunct="1">
              <a:spcBef>
                <a:spcPts val="0"/>
              </a:spcBef>
              <a:spcAft>
                <a:spcPts val="300"/>
              </a:spcAft>
              <a:defRPr/>
            </a:pPr>
            <a:r>
              <a:rPr lang="tr-TR" sz="900" b="1" i="1" u="sng" dirty="0">
                <a:latin typeface="Roboto" pitchFamily="2" charset="0"/>
                <a:ea typeface="Roboto" pitchFamily="2" charset="0"/>
              </a:rPr>
              <a:t>ZDS ile ilgili en çok merak edilenler: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1. Deprem sonrası evim hasar gördüğünde binanın yapım maliyeti haricindeki masrafı da karşılayabilmek için hem </a:t>
            </a:r>
            <a:r>
              <a:rPr lang="tr-TR" sz="900" b="1" i="1" dirty="0" err="1">
                <a:latin typeface="Roboto" pitchFamily="2" charset="0"/>
                <a:ea typeface="Roboto" pitchFamily="2" charset="0"/>
              </a:rPr>
              <a:t>DASK’a</a:t>
            </a:r>
            <a:r>
              <a:rPr lang="tr-TR" sz="900" b="1" i="1" dirty="0">
                <a:latin typeface="Roboto" pitchFamily="2" charset="0"/>
                <a:ea typeface="Roboto" pitchFamily="2" charset="0"/>
              </a:rPr>
              <a:t> hem de başka bir yere sigorta yaptırabilir miyim?</a:t>
            </a:r>
            <a:r>
              <a:rPr lang="tr-TR" sz="900" i="1" dirty="0">
                <a:latin typeface="Roboto" pitchFamily="2" charset="0"/>
                <a:ea typeface="Roboto" pitchFamily="2" charset="0"/>
              </a:rPr>
              <a:t> </a:t>
            </a:r>
          </a:p>
          <a:p>
            <a:pPr algn="just" eaLnBrk="1" fontAlgn="auto" hangingPunct="1">
              <a:spcBef>
                <a:spcPts val="0"/>
              </a:spcBef>
              <a:spcAft>
                <a:spcPts val="300"/>
              </a:spcAft>
              <a:defRPr/>
            </a:pPr>
            <a:r>
              <a:rPr lang="tr-TR" sz="900" i="1" dirty="0">
                <a:latin typeface="Roboto" pitchFamily="2" charset="0"/>
                <a:ea typeface="Roboto" pitchFamily="2" charset="0"/>
              </a:rPr>
              <a:t>Aynı bina/bağımsız bölüm için birden çok Zorunlu Deprem Sigortası yaptırılamaz. Ancak, sigortası yapılan bağımsız bölüm veya binanın değeri belirlenen sigorta bedeli tutarının üzerinde ise bu tutarın üzerindeki kısım için Zorunlu Deprem Sigortası’nın yapılmış olması kaydıyla, sigorta şirketleri tarafından ihtiyari deprem sigortası yapılabilir.  (Sigorta poliçesinin sağladığı güvence, evin tüm maliyetinin altında kalıyorsa, arta kalan bölümü için özel sigorta şirketleri tarafından düzenlenen deprem sigortasından ayrıca bir poliçe ile ek güvence satın alınabilir.)</a:t>
            </a:r>
          </a:p>
          <a:p>
            <a:pPr algn="just" eaLnBrk="1" fontAlgn="auto" hangingPunct="1">
              <a:spcBef>
                <a:spcPts val="0"/>
              </a:spcBef>
              <a:spcAft>
                <a:spcPts val="300"/>
              </a:spcAft>
              <a:defRPr/>
            </a:pPr>
            <a:r>
              <a:rPr lang="tr-TR" sz="900" b="1" i="1" dirty="0">
                <a:latin typeface="Roboto" pitchFamily="2" charset="0"/>
                <a:ea typeface="Roboto" pitchFamily="2" charset="0"/>
              </a:rPr>
              <a:t>2. DASK yıllık kaç taksit yapıyor? </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Bu konu ile ilgili daha detaylı bilgi için </a:t>
            </a:r>
            <a:r>
              <a:rPr lang="tr-TR" sz="900" i="1" u="sng" dirty="0">
                <a:latin typeface="Roboto" pitchFamily="2" charset="0"/>
                <a:ea typeface="Roboto" pitchFamily="2" charset="0"/>
              </a:rPr>
              <a:t>http://www.dask.gov.tr </a:t>
            </a:r>
            <a:r>
              <a:rPr lang="tr-TR" sz="900" i="1" dirty="0">
                <a:latin typeface="Roboto" pitchFamily="2" charset="0"/>
                <a:ea typeface="Roboto" pitchFamily="2" charset="0"/>
              </a:rPr>
              <a:t>adresi incelenebilir. </a:t>
            </a:r>
          </a:p>
          <a:p>
            <a:pPr algn="just" eaLnBrk="1" fontAlgn="auto" hangingPunct="1">
              <a:spcBef>
                <a:spcPts val="0"/>
              </a:spcBef>
              <a:spcAft>
                <a:spcPts val="300"/>
              </a:spcAft>
              <a:defRPr/>
            </a:pPr>
            <a:r>
              <a:rPr lang="tr-TR" sz="900" b="1" i="1" dirty="0">
                <a:latin typeface="Roboto" pitchFamily="2" charset="0"/>
                <a:ea typeface="Roboto" pitchFamily="2" charset="0"/>
              </a:rPr>
              <a:t>3. Deprem sonrası bir sürü bina hasar görecek. DASK (Doğal Afet Sigortaları Kurumu) benim hasarımı nasıl ödeyecek?</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DASK, büyük hasarların aynı zamana gelme ihtimaline karşı, hasar ödemelerinde zorlanmamak için  parayı dünyanın başka ülkelerindeki sigorta şirketlerine tekrar sigorta (reasürans ) ettirir. Böylelikle riski paylaşmış olur. </a:t>
            </a:r>
          </a:p>
          <a:p>
            <a:pPr algn="just" eaLnBrk="1" fontAlgn="auto" hangingPunct="1">
              <a:spcBef>
                <a:spcPts val="0"/>
              </a:spcBef>
              <a:spcAft>
                <a:spcPts val="300"/>
              </a:spcAft>
              <a:defRPr/>
            </a:pPr>
            <a:r>
              <a:rPr lang="tr-TR" sz="900" b="1" i="1" dirty="0">
                <a:latin typeface="Roboto" pitchFamily="2" charset="0"/>
                <a:ea typeface="Roboto" pitchFamily="2" charset="0"/>
              </a:rPr>
              <a:t>4. Kiracılar deprem sonrası karşılaşabilecekleri maddi zararları için nasıl önlem almalıdırlar?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DASK sadece konutun inşaat maliyetini karşılamaktadır. Kiracılar ise eşyalarını depreme karşı sigortalatarak maddi zararları için önlem alabilirler. </a:t>
            </a:r>
          </a:p>
          <a:p>
            <a:pPr algn="just" eaLnBrk="1" fontAlgn="auto" hangingPunct="1">
              <a:spcBef>
                <a:spcPts val="0"/>
              </a:spcBef>
              <a:spcAft>
                <a:spcPts val="300"/>
              </a:spcAft>
              <a:defRPr/>
            </a:pPr>
            <a:r>
              <a:rPr lang="tr-TR" sz="900" b="1" i="1" dirty="0">
                <a:latin typeface="Roboto" pitchFamily="2" charset="0"/>
                <a:ea typeface="Roboto" pitchFamily="2" charset="0"/>
              </a:rPr>
              <a:t>5. İnşa halindeki konutlar için Zorunlu Deprem Sigortası yaptırılabilir mi?</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İnşaatı henüz bitmemiş konutlar için yapılmamaktadır.</a:t>
            </a:r>
          </a:p>
          <a:p>
            <a:pPr algn="just" eaLnBrk="1" fontAlgn="auto" hangingPunct="1">
              <a:spcBef>
                <a:spcPts val="0"/>
              </a:spcBef>
              <a:spcAft>
                <a:spcPts val="300"/>
              </a:spcAft>
              <a:defRPr/>
            </a:pPr>
            <a:r>
              <a:rPr lang="tr-TR" sz="900" b="1" i="1" dirty="0">
                <a:latin typeface="Roboto" pitchFamily="2" charset="0"/>
                <a:ea typeface="Roboto" pitchFamily="2" charset="0"/>
              </a:rPr>
              <a:t>6. Apartmanlarda ortak alanlar için teminat sunulmakta mıdır? </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Zorunlu Deprem Sigortası ile binalardaki;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Temeller,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Taşıyıcı sistem,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Ana duvarlar,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Bağımsız bölümleri ayıran ortak duvarlar,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Tavan ve tabanlar,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Merdivenler, sahanlıklar, koridorlar,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Çatılar ve bacalar </a:t>
            </a:r>
          </a:p>
          <a:p>
            <a:pPr algn="just" eaLnBrk="1" fontAlgn="auto" hangingPunct="1">
              <a:spcBef>
                <a:spcPts val="0"/>
              </a:spcBef>
              <a:spcAft>
                <a:spcPts val="300"/>
              </a:spcAft>
              <a:defRPr/>
            </a:pPr>
            <a:r>
              <a:rPr lang="tr-TR" sz="900" i="1" dirty="0">
                <a:latin typeface="Roboto" pitchFamily="2" charset="0"/>
                <a:ea typeface="Roboto" pitchFamily="2" charset="0"/>
              </a:rPr>
              <a:t>Teminat altına alınmaktadır. Bunların dışındaki diğer ortak alanlar için ise sigorta şirketlerinden isteğe bağlı konut sigorta poliçesi teminat alınabilmektedir.</a:t>
            </a:r>
          </a:p>
          <a:p>
            <a:pPr algn="just" eaLnBrk="1" fontAlgn="auto" hangingPunct="1">
              <a:spcBef>
                <a:spcPts val="0"/>
              </a:spcBef>
              <a:spcAft>
                <a:spcPts val="300"/>
              </a:spcAft>
              <a:defRPr/>
            </a:pPr>
            <a:r>
              <a:rPr lang="tr-TR" sz="900" b="1" i="1" dirty="0">
                <a:latin typeface="Roboto" pitchFamily="2" charset="0"/>
                <a:ea typeface="Roboto" pitchFamily="2" charset="0"/>
              </a:rPr>
              <a:t>7. Zorunlu Deprem Sigortası’nı yaptırmayanlar nasıl denetlenmekte ve bunlara nasıl bir yaptırım uygulanmaktadır?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587 sayılı Kanun Hükmünde Kararname hükümleri uyarınca kamu kuruluşları, Zorunlu Deprem Sigortası’nın yaptırılmış ve priminin ödenmiş olduğu belgelenmedikçe bu sigortaya tabi binalarla ilgili tapu tescil işlemleri,  su ve doğalgaz abonelik işlemleri dahil hiçbir işlem yapılmamaktadır.</a:t>
            </a:r>
          </a:p>
          <a:p>
            <a:pPr algn="just" eaLnBrk="1" fontAlgn="auto" hangingPunct="1">
              <a:spcBef>
                <a:spcPts val="0"/>
              </a:spcBef>
              <a:spcAft>
                <a:spcPts val="300"/>
              </a:spcAft>
              <a:defRPr/>
            </a:pPr>
            <a:r>
              <a:rPr lang="tr-TR" sz="900" b="1" i="1" dirty="0">
                <a:latin typeface="Roboto" pitchFamily="2" charset="0"/>
                <a:ea typeface="Roboto" pitchFamily="2" charset="0"/>
              </a:rPr>
              <a:t>8. Deprem bölgesinde olmayan binalarda ZDS zorunlu mudur? </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Tüm bölgeler farklı derecelerde olmak şartıyla deprem bölgesine tabidir. Bu sebeple ZDS kapsamındadır.</a:t>
            </a:r>
          </a:p>
          <a:p>
            <a:pPr algn="just" eaLnBrk="1" fontAlgn="auto" hangingPunct="1">
              <a:spcBef>
                <a:spcPts val="0"/>
              </a:spcBef>
              <a:spcAft>
                <a:spcPts val="300"/>
              </a:spcAft>
              <a:defRPr/>
            </a:pPr>
            <a:r>
              <a:rPr lang="tr-TR" sz="900" b="1" i="1" dirty="0">
                <a:latin typeface="Roboto" pitchFamily="2" charset="0"/>
                <a:ea typeface="Roboto" pitchFamily="2" charset="0"/>
              </a:rPr>
              <a:t>9. Hangi durumlarda tazminat hakkı eksilir veya düşer?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Binanın ve her bir bağımsız bölümün projeye aykırı olarak ve taşıyıcı sistemi etkileyecek şekilde tadil edilmesine veya zayıflatılmasına neden olan yahut buna imkân veren malik veya intifa hakkı sahibi, meydana gelen zararın bu nedenle ortaya çıktığının veya arttığının tespit edilmesi durumunda bu tutar kadar tazminat alma hakkını kaybeder. Sigorta ettirenin, sigorta süresi içinde sigortalı meskende mevzuata aykırı değişiklik yapması halinde Doğal Afet Sigortaları Kurumu sözleşmeyi feshedebilir.</a:t>
            </a:r>
          </a:p>
          <a:p>
            <a:pPr algn="just" eaLnBrk="1" fontAlgn="auto" hangingPunct="1">
              <a:spcBef>
                <a:spcPts val="0"/>
              </a:spcBef>
              <a:spcAft>
                <a:spcPts val="300"/>
              </a:spcAft>
              <a:defRPr/>
            </a:pPr>
            <a:r>
              <a:rPr lang="tr-TR" sz="900" b="1" i="1" dirty="0">
                <a:latin typeface="Roboto" pitchFamily="2" charset="0"/>
                <a:ea typeface="Roboto" pitchFamily="2" charset="0"/>
              </a:rPr>
              <a:t>10. Tazminat bedeli ne zaman ödenir?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Tazminat miktarının yasa ve bu poliçe hükümlerine göre tespit edilmesinden sonra Doğal Afet Sigortaları Kurumu, sigorta bedelini aşmamak kaydıyla kesinleşmiş olan tazminat miktarını en geç takip eden bir ay içerisinde hak sahibine ödemek zorundadır.</a:t>
            </a:r>
          </a:p>
          <a:p>
            <a:pPr eaLnBrk="1" fontAlgn="auto" hangingPunct="1">
              <a:spcBef>
                <a:spcPct val="0"/>
              </a:spcBef>
              <a:spcAft>
                <a:spcPts val="0"/>
              </a:spcAft>
              <a:defRPr/>
            </a:pPr>
            <a:endParaRPr lang="tr-TR" sz="1000" dirty="0">
              <a:latin typeface="Roboto" pitchFamily="2" charset="0"/>
              <a:ea typeface="Roboto" pitchFamily="2" charset="0"/>
            </a:endParaRPr>
          </a:p>
        </p:txBody>
      </p:sp>
      <p:sp>
        <p:nvSpPr>
          <p:cNvPr id="60420" name="Slayt Numarası Yer Tutucusu 3">
            <a:extLst>
              <a:ext uri="{FF2B5EF4-FFF2-40B4-BE49-F238E27FC236}">
                <a16:creationId xmlns:a16="http://schemas.microsoft.com/office/drawing/2014/main" id="{36BDC0E3-91A2-4E19-8AB8-C65956D3D8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CFA465C2-04E6-464A-9889-6D71DA4F0855}" type="slidenum">
              <a:rPr lang="tr-TR" altLang="tr-TR" sz="1200" smtClean="0"/>
              <a:pPr/>
              <a:t>53</a:t>
            </a:fld>
            <a:endParaRPr lang="tr-TR" altLang="tr-T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ayt Resmi Yer Tutucusu 1">
            <a:extLst>
              <a:ext uri="{FF2B5EF4-FFF2-40B4-BE49-F238E27FC236}">
                <a16:creationId xmlns:a16="http://schemas.microsoft.com/office/drawing/2014/main" id="{777A5299-0E62-40FE-8B64-42BB708FDC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 Yer Tutucusu 2">
            <a:extLst>
              <a:ext uri="{FF2B5EF4-FFF2-40B4-BE49-F238E27FC236}">
                <a16:creationId xmlns:a16="http://schemas.microsoft.com/office/drawing/2014/main" id="{6A45D853-28CE-46CD-AC8A-AF08FF75A56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sz="1000" b="1">
                <a:latin typeface="Roboto"/>
                <a:ea typeface="Roboto"/>
                <a:cs typeface="Roboto"/>
              </a:rPr>
              <a:t>Önerilen Süre: 30 sn. </a:t>
            </a:r>
          </a:p>
          <a:p>
            <a:pPr eaLnBrk="1" hangingPunct="1">
              <a:spcBef>
                <a:spcPct val="0"/>
              </a:spcBef>
              <a:spcAft>
                <a:spcPts val="600"/>
              </a:spcAft>
            </a:pPr>
            <a:r>
              <a:rPr lang="tr-TR" altLang="tr-TR" sz="1000" b="1" i="1">
                <a:latin typeface="Roboto"/>
                <a:ea typeface="Roboto"/>
                <a:cs typeface="Roboto"/>
              </a:rPr>
              <a:t>Slayt animasyonu tıklayınca başlar, sessizdir.</a:t>
            </a:r>
            <a:endParaRPr lang="tr-TR" altLang="tr-TR" sz="1000" i="1">
              <a:latin typeface="Roboto"/>
              <a:ea typeface="Roboto"/>
              <a:cs typeface="Roboto"/>
            </a:endParaRPr>
          </a:p>
          <a:p>
            <a:pPr eaLnBrk="1" hangingPunct="1">
              <a:spcBef>
                <a:spcPct val="0"/>
              </a:spcBef>
            </a:pPr>
            <a:endParaRPr lang="tr-TR" altLang="tr-TR" sz="1000">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Afet ve acil durumlarda karşı hazırlıklı olmanın en önemli adımlarından bir tanesi de yaşam alanlarımızda bizleri bekleyen risklerin belirlemesi ve azaltılmasıdır. Örneğin bir deprem sırasında;</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Camlar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Raflarda Bulunan Eşyalar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Çerçeve ve Panolar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Avizeler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Dolaplar ve Ağır Eşyalar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Beyaz Eşyalar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Isıtıcılar ve Kombiler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Elektrikli Ekipmanlar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Elektronik Eşyalar</a:t>
            </a:r>
          </a:p>
          <a:p>
            <a:pPr algn="just" eaLnBrk="1" hangingPunct="1">
              <a:spcBef>
                <a:spcPct val="0"/>
              </a:spcBef>
              <a:spcAft>
                <a:spcPts val="600"/>
              </a:spcAft>
            </a:pPr>
            <a:r>
              <a:rPr lang="tr-TR" altLang="tr-TR" sz="1000">
                <a:latin typeface="Roboto"/>
                <a:ea typeface="Roboto"/>
                <a:cs typeface="Roboto"/>
              </a:rPr>
              <a:t>bizlere zarar verebilir. Binanın kendisi hasar görmemiş olsa bile evin içindeki eşyalar, cihazlar veya ekipmanlar yaralanmalara, can kayıplarına veya yangın gibi diğer istenmeyen sonuçlara neden olabilir. Evde, okulda, hastanede veya ofiste herhangi bir sarsıntıda devrilebilecek, düşüp kayabilecek ve kırılabilecek her şey bizim için risklidir.</a:t>
            </a:r>
          </a:p>
          <a:p>
            <a:pPr eaLnBrk="1" hangingPunct="1">
              <a:spcBef>
                <a:spcPct val="0"/>
              </a:spcBef>
            </a:pPr>
            <a:endParaRPr lang="tr-TR" altLang="tr-TR" sz="1000">
              <a:latin typeface="Roboto"/>
              <a:ea typeface="Roboto"/>
              <a:cs typeface="Roboto"/>
            </a:endParaRPr>
          </a:p>
          <a:p>
            <a:pPr eaLnBrk="1" hangingPunct="1">
              <a:spcBef>
                <a:spcPct val="0"/>
              </a:spcBef>
            </a:pPr>
            <a:endParaRPr lang="tr-TR" altLang="tr-TR" sz="1000">
              <a:latin typeface="Roboto"/>
              <a:ea typeface="Roboto"/>
              <a:cs typeface="Roboto"/>
            </a:endParaRPr>
          </a:p>
        </p:txBody>
      </p:sp>
      <p:sp>
        <p:nvSpPr>
          <p:cNvPr id="62468" name="Slayt Numarası Yer Tutucusu 3">
            <a:extLst>
              <a:ext uri="{FF2B5EF4-FFF2-40B4-BE49-F238E27FC236}">
                <a16:creationId xmlns:a16="http://schemas.microsoft.com/office/drawing/2014/main" id="{CEBF472C-C792-4301-B160-2D55D26692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8E9BF88-FDC5-4C21-AA51-E0B1ADCE9FE0}" type="slidenum">
              <a:rPr lang="tr-TR" altLang="tr-TR" sz="1200" smtClean="0"/>
              <a:pPr/>
              <a:t>54</a:t>
            </a:fld>
            <a:endParaRPr lang="tr-TR" altLang="tr-T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ayt Resmi Yer Tutucusu 1">
            <a:extLst>
              <a:ext uri="{FF2B5EF4-FFF2-40B4-BE49-F238E27FC236}">
                <a16:creationId xmlns:a16="http://schemas.microsoft.com/office/drawing/2014/main" id="{B3A91503-66E3-4F79-9CDC-D951A524BE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D6F492F2-438C-4240-97C3-FABD97878674}"/>
              </a:ext>
            </a:extLst>
          </p:cNvPr>
          <p:cNvSpPr>
            <a:spLocks noGrp="1"/>
          </p:cNvSpPr>
          <p:nvPr>
            <p:ph type="body" idx="1"/>
          </p:nvPr>
        </p:nvSpPr>
        <p:spPr/>
        <p:txBody>
          <a:bodyPr/>
          <a:lstStyle/>
          <a:p>
            <a:pPr algn="just" eaLnBrk="1" fontAlgn="auto" hangingPunct="1">
              <a:spcBef>
                <a:spcPct val="0"/>
              </a:spcBef>
              <a:spcAft>
                <a:spcPts val="0"/>
              </a:spcAft>
              <a:defRPr/>
            </a:pPr>
            <a:r>
              <a:rPr lang="tr-TR" sz="1000" b="1" dirty="0">
                <a:latin typeface="Roboto" pitchFamily="2" charset="0"/>
                <a:ea typeface="Roboto" pitchFamily="2" charset="0"/>
              </a:rPr>
              <a:t>Önerilen Süre: 2 dk.  </a:t>
            </a:r>
          </a:p>
          <a:p>
            <a:pPr algn="just" eaLnBrk="1" fontAlgn="auto" hangingPunct="1">
              <a:spcBef>
                <a:spcPct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algn="just" eaLnBrk="1" fontAlgn="auto" hangingPunct="1">
              <a:spcBef>
                <a:spcPct val="0"/>
              </a:spcBef>
              <a:spcAft>
                <a:spcPts val="0"/>
              </a:spcAft>
              <a:defRPr/>
            </a:pPr>
            <a:endParaRPr lang="tr-TR" sz="1000" b="1"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Bu nedenle evimizde «Tehlike Avı» yapıp; risklerimizi azaltmalıyız. Çünkü ülkemizde depremlerdeki yaralanmaların en az yüzde 50'si ve ölümlerin ise yüzde 3'ü yapısal olmayan risklerden kaynaklanmaktadır. Bunlar eşyaların kullanımından doğan risklerdir. Yaşam alanlarımızda alınacak bazı basit tedbirlerle bu riskleri azaltmak mümkündür. Riskleri belirleyerek azaltmaya, yaşadığımız ve çalıştığımız mekânlarda </a:t>
            </a:r>
            <a:r>
              <a:rPr lang="tr-TR" sz="1000" b="1" dirty="0">
                <a:latin typeface="Roboto" pitchFamily="2" charset="0"/>
                <a:ea typeface="Roboto" pitchFamily="2" charset="0"/>
              </a:rPr>
              <a:t>Tehlike Avı </a:t>
            </a:r>
            <a:r>
              <a:rPr lang="tr-TR" sz="1000" dirty="0">
                <a:latin typeface="Roboto" pitchFamily="2" charset="0"/>
                <a:ea typeface="Roboto" pitchFamily="2" charset="0"/>
              </a:rPr>
              <a:t>yaparak başlamalıyız. </a:t>
            </a:r>
            <a:r>
              <a:rPr lang="tr-TR" sz="1000" b="1" dirty="0">
                <a:latin typeface="Roboto" pitchFamily="2" charset="0"/>
                <a:ea typeface="Roboto" pitchFamily="2" charset="0"/>
              </a:rPr>
              <a:t>Peki Tehlike </a:t>
            </a:r>
            <a:r>
              <a:rPr lang="tr-TR" sz="1000" b="1" dirty="0" err="1">
                <a:latin typeface="Roboto" pitchFamily="2" charset="0"/>
                <a:ea typeface="Roboto" pitchFamily="2" charset="0"/>
              </a:rPr>
              <a:t>Avı’nı</a:t>
            </a:r>
            <a:r>
              <a:rPr lang="tr-TR" sz="1000" b="1" dirty="0">
                <a:latin typeface="Roboto" pitchFamily="2" charset="0"/>
                <a:ea typeface="Roboto" pitchFamily="2" charset="0"/>
              </a:rPr>
              <a:t> nasıl yapacağız?</a:t>
            </a:r>
            <a:r>
              <a:rPr lang="tr-TR" sz="1000" dirty="0">
                <a:latin typeface="Roboto" pitchFamily="2" charset="0"/>
                <a:ea typeface="Roboto" pitchFamily="2" charset="0"/>
              </a:rPr>
              <a:t> Başlamadan önce şunu unutmamalıyız: Tehlike Avı çalışmasında </a:t>
            </a:r>
            <a:r>
              <a:rPr lang="tr-TR" sz="1000" b="1" dirty="0">
                <a:latin typeface="Roboto" pitchFamily="2" charset="0"/>
                <a:ea typeface="Roboto" pitchFamily="2" charset="0"/>
              </a:rPr>
              <a:t>tüm aile fertlerine </a:t>
            </a:r>
            <a:r>
              <a:rPr lang="tr-TR" sz="1000" dirty="0">
                <a:latin typeface="Roboto" pitchFamily="2" charset="0"/>
                <a:ea typeface="Roboto" pitchFamily="2" charset="0"/>
              </a:rPr>
              <a:t>düşen görevler olmalı ve ailenin en küçük bireyinin de bu çalışmaya katılımı sağlanmalıdır. </a:t>
            </a:r>
            <a:endParaRPr lang="tr-TR" sz="1000" b="1" u="sng" dirty="0">
              <a:solidFill>
                <a:schemeClr val="tx2"/>
              </a:solidFill>
              <a:latin typeface="Roboto" pitchFamily="2" charset="0"/>
              <a:ea typeface="Roboto" pitchFamily="2" charset="0"/>
            </a:endParaRPr>
          </a:p>
          <a:p>
            <a:pPr algn="just" eaLnBrk="1" fontAlgn="auto" hangingPunct="1">
              <a:spcBef>
                <a:spcPct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ct val="0"/>
              </a:spcBef>
              <a:spcAft>
                <a:spcPts val="600"/>
              </a:spcAft>
              <a:defRPr/>
            </a:pPr>
            <a:r>
              <a:rPr lang="tr-TR" sz="1000" dirty="0">
                <a:latin typeface="Roboto" pitchFamily="2" charset="0"/>
                <a:ea typeface="Roboto" pitchFamily="2" charset="0"/>
              </a:rPr>
              <a:t>Sizinle paylaştığımız kitapçığın içerisinde örnek bir </a:t>
            </a:r>
            <a:r>
              <a:rPr lang="tr-TR" sz="1000" b="1" dirty="0">
                <a:latin typeface="Roboto" pitchFamily="2" charset="0"/>
                <a:ea typeface="Roboto" pitchFamily="2" charset="0"/>
              </a:rPr>
              <a:t>Tehlike Avı </a:t>
            </a:r>
            <a:r>
              <a:rPr lang="tr-TR" sz="1000" dirty="0">
                <a:latin typeface="Roboto" pitchFamily="2" charset="0"/>
                <a:ea typeface="Roboto" pitchFamily="2" charset="0"/>
              </a:rPr>
              <a:t>listesi</a:t>
            </a:r>
            <a:r>
              <a:rPr lang="tr-TR" sz="1000" dirty="0">
                <a:solidFill>
                  <a:srgbClr val="FF0000"/>
                </a:solidFill>
                <a:latin typeface="Roboto" pitchFamily="2" charset="0"/>
                <a:ea typeface="Roboto" pitchFamily="2" charset="0"/>
              </a:rPr>
              <a:t> </a:t>
            </a:r>
            <a:r>
              <a:rPr lang="tr-TR" sz="1000" dirty="0">
                <a:latin typeface="Roboto" pitchFamily="2" charset="0"/>
                <a:ea typeface="Roboto" pitchFamily="2" charset="0"/>
              </a:rPr>
              <a:t>göreceksiniz. Bu listeyi kullanarak;</a:t>
            </a:r>
          </a:p>
          <a:p>
            <a:pPr algn="just" eaLnBrk="1" fontAlgn="auto" hangingPunct="1">
              <a:spcBef>
                <a:spcPct val="0"/>
              </a:spcBef>
              <a:spcAft>
                <a:spcPts val="600"/>
              </a:spcAft>
              <a:defRPr/>
            </a:pPr>
            <a:r>
              <a:rPr lang="tr-TR" sz="1000" b="1" dirty="0">
                <a:latin typeface="Roboto" pitchFamily="2" charset="0"/>
                <a:ea typeface="Roboto" pitchFamily="2" charset="0"/>
              </a:rPr>
              <a:t>Tehlikeleri Tespit Edin:</a:t>
            </a:r>
            <a:r>
              <a:rPr lang="tr-TR" sz="1000" dirty="0">
                <a:latin typeface="Roboto" pitchFamily="2" charset="0"/>
                <a:ea typeface="Roboto" pitchFamily="2" charset="0"/>
              </a:rPr>
              <a:t> Evimizdeki tehlikeler neler? </a:t>
            </a:r>
            <a:endParaRPr lang="tr-TR" sz="1000" b="1" dirty="0">
              <a:solidFill>
                <a:srgbClr val="FF0000"/>
              </a:solidFill>
              <a:latin typeface="Roboto" pitchFamily="2" charset="0"/>
              <a:ea typeface="Roboto" pitchFamily="2" charset="0"/>
            </a:endParaRPr>
          </a:p>
          <a:p>
            <a:pPr algn="just" eaLnBrk="1" fontAlgn="auto" hangingPunct="1">
              <a:spcBef>
                <a:spcPct val="0"/>
              </a:spcBef>
              <a:spcAft>
                <a:spcPts val="600"/>
              </a:spcAft>
              <a:defRPr/>
            </a:pPr>
            <a:r>
              <a:rPr lang="tr-TR" sz="1000" b="1" dirty="0">
                <a:latin typeface="Roboto" pitchFamily="2" charset="0"/>
                <a:ea typeface="Roboto" pitchFamily="2" charset="0"/>
              </a:rPr>
              <a:t>Riskleri Belirleyin: </a:t>
            </a:r>
            <a:r>
              <a:rPr lang="tr-TR" sz="1000" dirty="0">
                <a:latin typeface="Roboto" pitchFamily="2" charset="0"/>
                <a:ea typeface="Roboto" pitchFamily="2" charset="0"/>
              </a:rPr>
              <a:t>Bir sarsıntı olsa bana burada ne zarar verebilir?, Yatağımızın yanında duran gardırop devrilince üstümüze düşer mi?, Kütüphanemiz devrilince kime zarar verebilir?</a:t>
            </a:r>
            <a:endParaRPr lang="tr-TR" sz="1000" b="1" dirty="0">
              <a:latin typeface="Roboto" pitchFamily="2" charset="0"/>
              <a:ea typeface="Roboto" pitchFamily="2" charset="0"/>
            </a:endParaRPr>
          </a:p>
          <a:p>
            <a:pPr algn="just" eaLnBrk="1" fontAlgn="auto" hangingPunct="1">
              <a:spcBef>
                <a:spcPct val="0"/>
              </a:spcBef>
              <a:spcAft>
                <a:spcPts val="600"/>
              </a:spcAft>
              <a:defRPr/>
            </a:pPr>
            <a:r>
              <a:rPr lang="tr-TR" sz="1000" dirty="0">
                <a:latin typeface="Roboto" pitchFamily="2" charset="0"/>
                <a:ea typeface="Roboto" pitchFamily="2" charset="0"/>
              </a:rPr>
              <a:t>Daha sonra;</a:t>
            </a:r>
          </a:p>
          <a:p>
            <a:pPr algn="just" eaLnBrk="1" fontAlgn="auto" hangingPunct="1">
              <a:spcBef>
                <a:spcPct val="0"/>
              </a:spcBef>
              <a:spcAft>
                <a:spcPts val="600"/>
              </a:spcAft>
              <a:defRPr/>
            </a:pPr>
            <a:r>
              <a:rPr lang="tr-TR" sz="1000" b="1" u="sng" dirty="0">
                <a:solidFill>
                  <a:schemeClr val="tx2"/>
                </a:solidFill>
                <a:latin typeface="Roboto" pitchFamily="2" charset="0"/>
                <a:ea typeface="Roboto" pitchFamily="2" charset="0"/>
              </a:rPr>
              <a:t>Tıklayın;</a:t>
            </a:r>
            <a:endParaRPr lang="tr-TR" sz="1000" b="1" dirty="0">
              <a:latin typeface="Roboto" pitchFamily="2" charset="0"/>
              <a:ea typeface="Roboto" pitchFamily="2" charset="0"/>
            </a:endParaRPr>
          </a:p>
          <a:p>
            <a:pPr algn="just" eaLnBrk="1" fontAlgn="auto" hangingPunct="1">
              <a:spcBef>
                <a:spcPct val="0"/>
              </a:spcBef>
              <a:spcAft>
                <a:spcPts val="600"/>
              </a:spcAft>
              <a:defRPr/>
            </a:pPr>
            <a:r>
              <a:rPr lang="tr-TR" sz="1000" b="1" dirty="0">
                <a:latin typeface="Roboto" pitchFamily="2" charset="0"/>
                <a:ea typeface="Roboto" pitchFamily="2" charset="0"/>
              </a:rPr>
              <a:t>Azaltın: </a:t>
            </a:r>
            <a:r>
              <a:rPr lang="tr-TR" sz="1000" dirty="0">
                <a:latin typeface="Roboto" pitchFamily="2" charset="0"/>
                <a:ea typeface="Roboto" pitchFamily="2" charset="0"/>
              </a:rPr>
              <a:t>Fazlalık eşyalarınızı ihtiyaç sahiplerine verin. Daha sonra kullanmak üzere sakladığınız boya, tiner vb. yanıcı maddeleri tutmayın. Çevreyi kirletmeyecek şekilde bertaraf edin.</a:t>
            </a:r>
            <a:endParaRPr lang="tr-TR" sz="1000" b="1" u="sng" dirty="0">
              <a:solidFill>
                <a:schemeClr val="tx2"/>
              </a:solidFill>
              <a:latin typeface="Roboto" pitchFamily="2" charset="0"/>
              <a:ea typeface="Roboto" pitchFamily="2" charset="0"/>
            </a:endParaRPr>
          </a:p>
          <a:p>
            <a:pPr algn="just" eaLnBrk="1" fontAlgn="auto" hangingPunct="1">
              <a:spcBef>
                <a:spcPct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ct val="0"/>
              </a:spcBef>
              <a:spcAft>
                <a:spcPts val="600"/>
              </a:spcAft>
              <a:defRPr/>
            </a:pPr>
            <a:r>
              <a:rPr lang="tr-TR" sz="1000" b="1" dirty="0">
                <a:latin typeface="Roboto" pitchFamily="2" charset="0"/>
                <a:ea typeface="Roboto" pitchFamily="2" charset="0"/>
              </a:rPr>
              <a:t>Yerlerini değiştirin: </a:t>
            </a:r>
            <a:r>
              <a:rPr lang="tr-TR" sz="1000" dirty="0">
                <a:latin typeface="Roboto" pitchFamily="2" charset="0"/>
                <a:ea typeface="Roboto" pitchFamily="2" charset="0"/>
              </a:rPr>
              <a:t>Düşerek yolunuzu kapatabilecek eşyaların yerini değiştirin. Kapı arkasında halı, merdiven, ütü masası vb.</a:t>
            </a:r>
            <a:endParaRPr lang="tr-TR" sz="1000" b="1" u="sng" dirty="0">
              <a:solidFill>
                <a:schemeClr val="tx2"/>
              </a:solidFill>
              <a:latin typeface="Roboto" pitchFamily="2" charset="0"/>
              <a:ea typeface="Roboto" pitchFamily="2" charset="0"/>
            </a:endParaRPr>
          </a:p>
          <a:p>
            <a:pPr algn="just" eaLnBrk="1" fontAlgn="auto" hangingPunct="1">
              <a:spcBef>
                <a:spcPct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ct val="0"/>
              </a:spcBef>
              <a:spcAft>
                <a:spcPts val="600"/>
              </a:spcAft>
              <a:defRPr/>
            </a:pPr>
            <a:r>
              <a:rPr lang="tr-TR" sz="1000" b="1" dirty="0">
                <a:latin typeface="Roboto" pitchFamily="2" charset="0"/>
                <a:ea typeface="Roboto" pitchFamily="2" charset="0"/>
              </a:rPr>
              <a:t>Sabitleyin: </a:t>
            </a:r>
            <a:r>
              <a:rPr lang="tr-TR" sz="1000" dirty="0">
                <a:latin typeface="Roboto" pitchFamily="2" charset="0"/>
                <a:ea typeface="Roboto" pitchFamily="2" charset="0"/>
              </a:rPr>
              <a:t>Eşyalarınızı sallantıya karşı sabitleyin!</a:t>
            </a:r>
          </a:p>
          <a:p>
            <a:pPr algn="just" eaLnBrk="1" fontAlgn="auto" hangingPunct="1">
              <a:spcBef>
                <a:spcPct val="0"/>
              </a:spcBef>
              <a:spcAft>
                <a:spcPts val="600"/>
              </a:spcAft>
              <a:defRPr/>
            </a:pPr>
            <a:r>
              <a:rPr lang="tr-TR" sz="1000" dirty="0">
                <a:latin typeface="Roboto" pitchFamily="2" charset="0"/>
                <a:ea typeface="Roboto" pitchFamily="2" charset="0"/>
              </a:rPr>
              <a:t>Her gün yaşadığımız alanlara bu gözle baktığımızda çok farklı riskler belirleyebiliriz. Tehlike Avı yaparken güvenli yerleri de belirleyin. Böylece deprem sırasında durabileceğiniz yerlerin sayısını da arttırmış olursunuz. Deprem olması halinde her oda için neresinin daha güvenli olduğunu belirleyin ve bunu aile üyeleri ile paylaşın.</a:t>
            </a:r>
          </a:p>
          <a:p>
            <a:pPr algn="just" eaLnBrk="1" fontAlgn="auto" hangingPunct="1">
              <a:spcBef>
                <a:spcPct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1:</a:t>
            </a:r>
            <a:endParaRPr lang="tr-TR" sz="900" u="sng"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Deprem sonrası oluşabilecek tehlike ve riskler, atılabilecek birkaç adımla veya uzmanından alabileceğimiz teknik destekle azaltılabilir. Gelişmiş ülkelerde deprem öncesi yapılan küçük hazırlıklarla, yapısal olmayan elemanlardan kaynaklanan zararların azaltılabileceği görülmüştür.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Yapısal olmayan elemanlardan kaynaklanan tehlike ve risklerin azaltılması işlemine “Yapısal Olmayan Risklerin Azaltılması” (YORA) adını vermekteyiz. Bunun yapılabilmesi için, öncelikle risk kaynaklarının nasıl zarar verebileceğinin belirlenmesi ve olabilecek zarar durumunun deprem öncesinde iyileştirilmesi gerekir.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Yapısal olmayan eşyaların olası bir deprem sırasında zarar vermesini önlemek, yani riskleri en aza indirebilmek için bu tip eşyaların deprem sırasında nasıl devrildiğini, nasıl kaydığını, nasıl düştüğünü, nasıl kırıldığını bilmek ve bu doğrultuda iyileştirme yapmak gerekir.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Örneğin boyutları itibarıyla yüksekliği genişliğinden veya derinliğinden 1,5 kat daha fazla olan eşyalar ve üst kısmı alt kısmından daha ağır olan eşyalar kolayca devrilebilir. Kaygan bir zemin üzerinde bulunan ağır eşyalar kolayca kayar. Altı tekerlekli eşyalar kolayca yer değiştirir. Dışarıda duran kitaplar, marketteki raf üzerinde bulunan ürünler kolayca düşebilir.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Basit çivi veya vida ile tutturulmuş tablolar kolayca düşebilir.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Belirtilen risk kaynakları hakkında örnekleri çoğaltmak mümkündür. Burada önemli olan, risk kaynağının zarar nedeninin iyi bilinmesi ve ona göre çözüm üretilmesidir.</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Yapısal olmayan eşyalardan kaynaklanan riskleri azaltmak için en etkili yol, zarar görebilecek eşyaları tekniğine uygun bir şekilde sabitlemektir. Bazen de eşyaların bir kısmının yerini değiştirmek, kalın perde kullanmak, günlük yaşantımızda az kullanılan, hacimli eşyaların konumunu değiştirmek, kullanılmayanları ev ortamının dışında değerlendirmek gibi ücretsiz yöntemler dahi olumlu adımlar olacaktır. </a:t>
            </a:r>
            <a:endParaRPr lang="tr-TR" sz="900" dirty="0">
              <a:latin typeface="Roboto" pitchFamily="2" charset="0"/>
              <a:ea typeface="Roboto" pitchFamily="2" charset="0"/>
            </a:endParaRPr>
          </a:p>
          <a:p>
            <a:pPr algn="just" eaLnBrk="1" fontAlgn="auto" hangingPunct="1">
              <a:spcBef>
                <a:spcPct val="0"/>
              </a:spcBef>
              <a:spcAft>
                <a:spcPts val="300"/>
              </a:spcAft>
              <a:defRPr/>
            </a:pPr>
            <a:r>
              <a:rPr lang="tr-TR" sz="900" b="1" dirty="0">
                <a:latin typeface="Roboto" pitchFamily="2" charset="0"/>
                <a:ea typeface="Roboto" pitchFamily="2" charset="0"/>
              </a:rPr>
              <a:t> </a:t>
            </a:r>
            <a:endParaRPr lang="tr-TR" sz="9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2:</a:t>
            </a:r>
            <a:endParaRPr lang="tr-TR" sz="900" u="sng"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SEL/TAŞKIN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Sel riskine karşı nasıl hazırlanacağınızı ve korunacağınızı öğrenebileceğiniz eğitim programlarına katılın. İlk yardım vb. tamamlayıcı eğitimleri alın.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Sel konusundaki uyarıları meteoroloji radyosundan ve diğer kanallardan mutlaka takip edin. Gerektiğinde Meteoroloji Genel Müdürlüğü’nden telefonla bilgi alın.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Kısa süreli yoğun yağışların ani sele, uzun süreli yağışların ise taşkına neden olacağını unutmayın.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Gerektiğinde kullanmak üzere kum, kum torbaları, naylon, çivi, kontrplak, tahta vb. inşaat malzemelerini depolayın ve hazırda bir alet sandığı bulundurun.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Binanızda toprak seviyesi altında kalan bölümlerin rampa aşağıya olan giriş kısımlarında kum torbası vb. malzemelerle setler oluşturun.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Bir elektrikçi ile görüşerek elektrik prizlerinizi sel olasılığına karşı duvarda daha yüksek bir noktaya aldırın (Bu uyarı zemin ve bodrum katta evi olanlar içindir).</a:t>
            </a:r>
            <a:endParaRPr lang="tr-TR" sz="900" b="1" i="1"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YANGIN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Evdeki duman algılama detektörleri, yangın uyarıcılar çalışır halde olmalıdır. Pilleri her yıl değiştiriniz.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Bozuk olan elektrik kablolarını ve elektrik bağlantı düzeneklerini değiştiriniz, kabloların sıkışmamış ve ezilmemiş olmasına dikkat ediniz.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Yanıp sönen ampulleri değiştiriniz. Elektrik kontaklarındaki hatalar evde çıkan yangınların olağan sebeplerindendir.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Televizyon üzerinde asla yanmakta olan mum bırakmayınız.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Televizyonun üzeri ve etrafı kapalı olmamalıdır..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Kibritleri ve çakmakları çocukların ulaşamayacağı yerlerde muhafaza ediniz.</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Kahve makinesini ve tost makinesini kullanılmadığınız zaman fişlerini prizden çıkarınız.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Yanıcı maddeleri bodrum veya tavan arasında bırakmayınız.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Davlumbazlar, havalandırmalar ve filtreler yağdan arındırılmış ve temizlenmiş olmalıdır.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Merdiven boşluğunda, bodrumda veya tavan arasında çöp veya gazete tutmayınız. Kundaklanma riskine karşı geri dönüşüme gönderiniz.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Bodrum ve tavan arası kapıları kapalı olmalıdır.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Çöp odasında yangın çıkması durumunda merdiven boşluğunun dumanla dolmasını engellemek  için çöp atma yerlerinin kapakları kapalı olmalıdır.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Balkon yada evinizin dışında, kazayla havai fişek isabet etmesi sonucunda yangın çıkması ihtimaline karşı buralarda eşya bırakmayınız.</a:t>
            </a:r>
          </a:p>
          <a:p>
            <a:pPr algn="just" eaLnBrk="1" fontAlgn="auto" hangingPunct="1">
              <a:spcBef>
                <a:spcPts val="0"/>
              </a:spcBef>
              <a:spcAft>
                <a:spcPts val="0"/>
              </a:spcAft>
              <a:defRPr/>
            </a:pPr>
            <a:endParaRPr lang="tr-TR" sz="900" i="1"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64516" name="Slayt Numarası Yer Tutucusu 3">
            <a:extLst>
              <a:ext uri="{FF2B5EF4-FFF2-40B4-BE49-F238E27FC236}">
                <a16:creationId xmlns:a16="http://schemas.microsoft.com/office/drawing/2014/main" id="{7F4216FC-1408-428D-9C8D-40AD0469ACC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01AB73F1-4296-4EEA-B001-376E2217990E}" type="slidenum">
              <a:rPr lang="tr-TR" altLang="tr-TR" sz="1200" smtClean="0"/>
              <a:pPr/>
              <a:t>55</a:t>
            </a:fld>
            <a:endParaRPr lang="tr-TR" altLang="tr-T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ayt Resmi Yer Tutucusu 1">
            <a:extLst>
              <a:ext uri="{FF2B5EF4-FFF2-40B4-BE49-F238E27FC236}">
                <a16:creationId xmlns:a16="http://schemas.microsoft.com/office/drawing/2014/main" id="{E3042805-995D-47A7-B73D-8F2D297FE2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 Yer Tutucusu 2">
            <a:extLst>
              <a:ext uri="{FF2B5EF4-FFF2-40B4-BE49-F238E27FC236}">
                <a16:creationId xmlns:a16="http://schemas.microsoft.com/office/drawing/2014/main" id="{B6BE391D-E02C-4F18-8B54-2D27EDCDEF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sz="1000" b="1">
                <a:latin typeface="Roboto"/>
                <a:ea typeface="Roboto"/>
                <a:cs typeface="Roboto"/>
              </a:rPr>
              <a:t>Yapısal Olmayan Risklerin Azaltılması Videosu</a:t>
            </a:r>
          </a:p>
          <a:p>
            <a:pPr eaLnBrk="1" hangingPunct="1">
              <a:spcBef>
                <a:spcPct val="0"/>
              </a:spcBef>
            </a:pPr>
            <a:r>
              <a:rPr lang="tr-TR" altLang="tr-TR" sz="1000" b="1" i="1">
                <a:latin typeface="Roboto"/>
                <a:ea typeface="Roboto"/>
                <a:cs typeface="Roboto"/>
              </a:rPr>
              <a:t>Video tıklayınca başlar, seslidir.</a:t>
            </a:r>
            <a:endParaRPr lang="tr-TR" altLang="tr-TR" sz="1000" i="1">
              <a:latin typeface="Roboto"/>
              <a:ea typeface="Roboto"/>
              <a:cs typeface="Roboto"/>
            </a:endParaRPr>
          </a:p>
          <a:p>
            <a:pPr eaLnBrk="1" hangingPunct="1">
              <a:spcBef>
                <a:spcPct val="0"/>
              </a:spcBef>
              <a:spcAft>
                <a:spcPts val="600"/>
              </a:spcAft>
            </a:pPr>
            <a:r>
              <a:rPr lang="tr-TR" altLang="tr-TR" sz="1000" b="1">
                <a:latin typeface="Roboto"/>
                <a:ea typeface="Roboto"/>
                <a:cs typeface="Roboto"/>
              </a:rPr>
              <a:t>Video Süresi: 57 sn.</a:t>
            </a:r>
          </a:p>
          <a:p>
            <a:pPr eaLnBrk="1" hangingPunct="1">
              <a:spcBef>
                <a:spcPct val="0"/>
              </a:spcBef>
            </a:pPr>
            <a:endParaRPr lang="tr-TR" altLang="tr-TR" sz="1000">
              <a:latin typeface="Roboto"/>
              <a:ea typeface="Roboto"/>
              <a:cs typeface="Roboto"/>
            </a:endParaRPr>
          </a:p>
          <a:p>
            <a:pPr algn="just" eaLnBrk="1" hangingPunct="1">
              <a:spcBef>
                <a:spcPct val="0"/>
              </a:spcBef>
            </a:pPr>
            <a:r>
              <a:rPr lang="tr-TR" altLang="tr-TR" sz="1000">
                <a:latin typeface="Roboto"/>
                <a:ea typeface="Roboto"/>
                <a:cs typeface="Roboto"/>
              </a:rPr>
              <a:t>Yaşam alanlarımızda yapısal olmayan riskleri azaltmak için yapmamız gerekenleri özetleyecek bir videomuzu izleyelim.</a:t>
            </a:r>
          </a:p>
          <a:p>
            <a:pPr eaLnBrk="1" hangingPunct="1">
              <a:spcBef>
                <a:spcPct val="0"/>
              </a:spcBef>
            </a:pPr>
            <a:endParaRPr lang="tr-TR" altLang="tr-TR" sz="1000">
              <a:latin typeface="Roboto"/>
              <a:ea typeface="Roboto"/>
              <a:cs typeface="Roboto"/>
            </a:endParaRPr>
          </a:p>
        </p:txBody>
      </p:sp>
      <p:sp>
        <p:nvSpPr>
          <p:cNvPr id="66564" name="Slayt Numarası Yer Tutucusu 3">
            <a:extLst>
              <a:ext uri="{FF2B5EF4-FFF2-40B4-BE49-F238E27FC236}">
                <a16:creationId xmlns:a16="http://schemas.microsoft.com/office/drawing/2014/main" id="{ABC6B18E-E31F-4DCE-92EE-D9F29EDA39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4790F7FE-8885-47DC-A161-3C2A56E7367F}" type="slidenum">
              <a:rPr lang="tr-TR" altLang="tr-TR" sz="1200" smtClean="0"/>
              <a:pPr/>
              <a:t>56</a:t>
            </a:fld>
            <a:endParaRPr lang="tr-TR" altLang="tr-T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ayt Resmi Yer Tutucusu 1">
            <a:extLst>
              <a:ext uri="{FF2B5EF4-FFF2-40B4-BE49-F238E27FC236}">
                <a16:creationId xmlns:a16="http://schemas.microsoft.com/office/drawing/2014/main" id="{A5065F5D-C9C3-45B4-AF91-63687FB47F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A2FDDC68-F689-4433-81BD-BF5B2BE16FF6}"/>
              </a:ext>
            </a:extLst>
          </p:cNvPr>
          <p:cNvSpPr>
            <a:spLocks noGrp="1"/>
          </p:cNvSpPr>
          <p:nvPr>
            <p:ph type="body" idx="1"/>
          </p:nvPr>
        </p:nvSpPr>
        <p:spPr/>
        <p:txBody>
          <a:bodyPr/>
          <a:lstStyle/>
          <a:p>
            <a:pPr eaLnBrk="1" fontAlgn="auto" hangingPunct="1">
              <a:spcBef>
                <a:spcPts val="0"/>
              </a:spcBef>
              <a:spcAft>
                <a:spcPts val="600"/>
              </a:spcAft>
              <a:defRPr/>
            </a:pPr>
            <a:r>
              <a:rPr lang="tr-TR" sz="1000" b="1" dirty="0">
                <a:latin typeface="Roboto" pitchFamily="2" charset="0"/>
                <a:ea typeface="Roboto" pitchFamily="2" charset="0"/>
              </a:rPr>
              <a:t>Önerilen Süre:</a:t>
            </a:r>
            <a:r>
              <a:rPr lang="tr-TR" sz="1000" dirty="0">
                <a:latin typeface="Roboto" pitchFamily="2" charset="0"/>
                <a:ea typeface="Roboto" pitchFamily="2" charset="0"/>
              </a:rPr>
              <a:t> </a:t>
            </a:r>
            <a:r>
              <a:rPr lang="tr-TR" sz="1000" b="1" dirty="0">
                <a:latin typeface="Roboto" pitchFamily="2" charset="0"/>
                <a:ea typeface="Roboto" pitchFamily="2" charset="0"/>
              </a:rPr>
              <a:t>1dk. </a:t>
            </a:r>
          </a:p>
          <a:p>
            <a:pPr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Afet ve acil durumlara karşı yapmamız gereken bir diğer hazırlık ise her an ihtiyaç duyabileceğimiz acil durum telefon numaralarını ve bu numaraların nasıl aranması gerektiğini öğrenmektir. Çocuklarımıza da mutlaka bu numaraları ve bu numaraların nasıl aranması gerektiğini öğretmeliyiz. Acil durum telefon numaralarına örnek olarak; </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1-1-2</a:t>
            </a:r>
            <a:r>
              <a:rPr lang="tr-TR" sz="1000" dirty="0">
                <a:latin typeface="Roboto" pitchFamily="2" charset="0"/>
                <a:ea typeface="Roboto" pitchFamily="2" charset="0"/>
              </a:rPr>
              <a:t> 	Acil Yardım (Ambulans)</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1-1-0   	</a:t>
            </a:r>
            <a:r>
              <a:rPr lang="tr-TR" sz="1000" dirty="0">
                <a:latin typeface="Roboto" pitchFamily="2" charset="0"/>
                <a:ea typeface="Roboto" pitchFamily="2" charset="0"/>
              </a:rPr>
              <a:t>İtfaiye</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1-5-5</a:t>
            </a:r>
            <a:r>
              <a:rPr lang="tr-TR" sz="1000" dirty="0">
                <a:latin typeface="Roboto" pitchFamily="2" charset="0"/>
                <a:ea typeface="Roboto" pitchFamily="2" charset="0"/>
              </a:rPr>
              <a:t> 	Polis</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1-5-6 	</a:t>
            </a:r>
            <a:r>
              <a:rPr lang="tr-TR" sz="1000" dirty="0">
                <a:latin typeface="Roboto" pitchFamily="2" charset="0"/>
                <a:ea typeface="Roboto" pitchFamily="2" charset="0"/>
              </a:rPr>
              <a:t>Jandarma </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1-8-7 	</a:t>
            </a:r>
            <a:r>
              <a:rPr lang="tr-TR" sz="1000" dirty="0">
                <a:latin typeface="Roboto" pitchFamily="2" charset="0"/>
                <a:ea typeface="Roboto" pitchFamily="2" charset="0"/>
              </a:rPr>
              <a:t>Doğal Gaz Arıza </a:t>
            </a:r>
          </a:p>
          <a:p>
            <a:pPr marL="252000" indent="-180000" algn="just" eaLnBrk="1" fontAlgn="auto" hangingPunct="1">
              <a:spcBef>
                <a:spcPts val="0"/>
              </a:spcBef>
              <a:spcAft>
                <a:spcPts val="300"/>
              </a:spcAft>
              <a:defRPr/>
            </a:pPr>
            <a:r>
              <a:rPr lang="tr-TR" sz="1000" b="1" dirty="0">
                <a:latin typeface="Roboto" pitchFamily="2" charset="0"/>
                <a:ea typeface="Roboto" pitchFamily="2" charset="0"/>
              </a:rPr>
              <a:t>1-7-7</a:t>
            </a:r>
            <a:r>
              <a:rPr lang="tr-TR" sz="1000" dirty="0">
                <a:latin typeface="Roboto" pitchFamily="2" charset="0"/>
                <a:ea typeface="Roboto" pitchFamily="2" charset="0"/>
              </a:rPr>
              <a:t> 	Orman Yangını</a:t>
            </a:r>
          </a:p>
          <a:p>
            <a:pPr marL="252000" indent="-180000" algn="just" eaLnBrk="1" fontAlgn="auto" hangingPunct="1">
              <a:spcBef>
                <a:spcPts val="0"/>
              </a:spcBef>
              <a:spcAft>
                <a:spcPts val="600"/>
              </a:spcAft>
              <a:defRPr/>
            </a:pPr>
            <a:r>
              <a:rPr lang="tr-TR" sz="1000" b="1" dirty="0">
                <a:latin typeface="Roboto" pitchFamily="2" charset="0"/>
                <a:ea typeface="Roboto" pitchFamily="2" charset="0"/>
              </a:rPr>
              <a:t>1-1-4 	</a:t>
            </a:r>
            <a:r>
              <a:rPr lang="tr-TR" sz="1000" dirty="0">
                <a:latin typeface="Roboto" pitchFamily="2" charset="0"/>
                <a:ea typeface="Roboto" pitchFamily="2" charset="0"/>
              </a:rPr>
              <a:t>Zehir Danışma </a:t>
            </a:r>
          </a:p>
          <a:p>
            <a:pPr algn="just" eaLnBrk="1" fontAlgn="auto" hangingPunct="1">
              <a:spcBef>
                <a:spcPts val="0"/>
              </a:spcBef>
              <a:spcAft>
                <a:spcPts val="600"/>
              </a:spcAft>
              <a:defRPr/>
            </a:pPr>
            <a:r>
              <a:rPr lang="tr-TR" sz="1000" dirty="0">
                <a:latin typeface="Roboto" pitchFamily="2" charset="0"/>
                <a:ea typeface="Roboto" pitchFamily="2" charset="0"/>
              </a:rPr>
              <a:t>gösterebiliriz.</a:t>
            </a:r>
          </a:p>
          <a:p>
            <a:pPr algn="just" eaLnBrk="1" fontAlgn="auto" hangingPunct="1">
              <a:spcBef>
                <a:spcPts val="0"/>
              </a:spcBef>
              <a:spcAft>
                <a:spcPts val="600"/>
              </a:spcAft>
              <a:defRPr/>
            </a:pPr>
            <a:endParaRPr lang="tr-TR" sz="1000" b="1" dirty="0">
              <a:solidFill>
                <a:srgbClr val="44546A"/>
              </a:solidFill>
              <a:latin typeface="Roboto" pitchFamily="2" charset="0"/>
              <a:ea typeface="Roboto" pitchFamily="2" charset="0"/>
            </a:endParaRPr>
          </a:p>
          <a:p>
            <a:pPr algn="just" eaLnBrk="1" fontAlgn="auto" hangingPunct="1">
              <a:spcBef>
                <a:spcPts val="0"/>
              </a:spcBef>
              <a:spcAft>
                <a:spcPts val="600"/>
              </a:spcAft>
              <a:defRPr/>
            </a:pPr>
            <a:r>
              <a:rPr lang="tr-TR" sz="1000" b="1" dirty="0">
                <a:solidFill>
                  <a:srgbClr val="44546A"/>
                </a:solidFill>
                <a:latin typeface="Roboto" pitchFamily="2" charset="0"/>
                <a:ea typeface="Roboto" pitchFamily="2" charset="0"/>
              </a:rPr>
              <a:t>Eğitmen Notu:</a:t>
            </a:r>
            <a:r>
              <a:rPr lang="tr-TR" sz="1000" dirty="0">
                <a:solidFill>
                  <a:srgbClr val="44546A"/>
                </a:solidFill>
                <a:latin typeface="Roboto" pitchFamily="2" charset="0"/>
                <a:ea typeface="Roboto" pitchFamily="2" charset="0"/>
              </a:rPr>
              <a:t> Acil Durum Telefon </a:t>
            </a:r>
            <a:r>
              <a:rPr lang="tr-TR" sz="1000" dirty="0" err="1">
                <a:solidFill>
                  <a:srgbClr val="44546A"/>
                </a:solidFill>
                <a:latin typeface="Roboto" pitchFamily="2" charset="0"/>
                <a:ea typeface="Roboto" pitchFamily="2" charset="0"/>
              </a:rPr>
              <a:t>Numaraları’nı</a:t>
            </a:r>
            <a:r>
              <a:rPr lang="tr-TR" sz="1000" dirty="0">
                <a:solidFill>
                  <a:srgbClr val="44546A"/>
                </a:solidFill>
                <a:latin typeface="Roboto" pitchFamily="2" charset="0"/>
                <a:ea typeface="Roboto" pitchFamily="2" charset="0"/>
              </a:rPr>
              <a:t> katılımcılarla paylaşırken lütfen rakamları tek tek söyleyiniz. </a:t>
            </a:r>
          </a:p>
          <a:p>
            <a:pPr algn="just" eaLnBrk="1" fontAlgn="auto" hangingPunct="1">
              <a:spcBef>
                <a:spcPts val="0"/>
              </a:spcBef>
              <a:spcAft>
                <a:spcPts val="600"/>
              </a:spcAft>
              <a:defRPr/>
            </a:pPr>
            <a:endParaRPr lang="tr-TR" sz="1000" dirty="0">
              <a:solidFill>
                <a:srgbClr val="44546A"/>
              </a:solidFill>
              <a:latin typeface="Roboto" pitchFamily="2" charset="0"/>
              <a:ea typeface="Roboto" pitchFamily="2" charset="0"/>
            </a:endParaRPr>
          </a:p>
          <a:p>
            <a:pPr algn="just" eaLnBrk="1" fontAlgn="auto" hangingPunct="1">
              <a:spcBef>
                <a:spcPts val="0"/>
              </a:spcBef>
              <a:spcAft>
                <a:spcPts val="600"/>
              </a:spcAft>
              <a:defRPr/>
            </a:pPr>
            <a:r>
              <a:rPr lang="tr-TR" sz="1000" b="1" dirty="0">
                <a:latin typeface="Roboto" pitchFamily="2" charset="0"/>
                <a:ea typeface="Roboto" pitchFamily="2" charset="0"/>
              </a:rPr>
              <a:t>Acil Durum Telefon Numaralarını aradığınızda;</a:t>
            </a:r>
          </a:p>
          <a:p>
            <a:pPr marL="252000" indent="-180000" algn="just" eaLnBrk="1" fontAlgn="auto" hangingPunct="1">
              <a:spcBef>
                <a:spcPts val="0"/>
              </a:spcBef>
              <a:spcAft>
                <a:spcPts val="300"/>
              </a:spcAft>
              <a:buClr>
                <a:schemeClr val="tx1"/>
              </a:buClr>
              <a:buFont typeface="Arial" panose="020B0604020202020204" pitchFamily="34" charset="0"/>
              <a:buChar char="•"/>
              <a:defRPr/>
            </a:pPr>
            <a:r>
              <a:rPr lang="tr-TR" sz="1000" dirty="0">
                <a:latin typeface="Roboto" pitchFamily="2" charset="0"/>
                <a:ea typeface="Roboto" pitchFamily="2" charset="0"/>
              </a:rPr>
              <a:t>Kim olduğunuzu ve hangi numaradan aradığınızı</a:t>
            </a:r>
          </a:p>
          <a:p>
            <a:pPr marL="252000" indent="-180000" algn="just" eaLnBrk="1" fontAlgn="auto" hangingPunct="1">
              <a:spcBef>
                <a:spcPts val="0"/>
              </a:spcBef>
              <a:spcAft>
                <a:spcPts val="300"/>
              </a:spcAft>
              <a:buClr>
                <a:schemeClr val="tx1"/>
              </a:buClr>
              <a:buFont typeface="Arial" panose="020B0604020202020204" pitchFamily="34" charset="0"/>
              <a:buChar char="•"/>
              <a:defRPr/>
            </a:pPr>
            <a:r>
              <a:rPr lang="tr-TR" sz="1000" dirty="0">
                <a:latin typeface="Roboto" pitchFamily="2" charset="0"/>
                <a:ea typeface="Roboto" pitchFamily="2" charset="0"/>
              </a:rPr>
              <a:t>Kesin yer ve adres bilgisini</a:t>
            </a:r>
          </a:p>
          <a:p>
            <a:pPr marL="252000" indent="-180000" algn="just" eaLnBrk="1" fontAlgn="auto" hangingPunct="1">
              <a:spcBef>
                <a:spcPts val="0"/>
              </a:spcBef>
              <a:spcAft>
                <a:spcPts val="300"/>
              </a:spcAft>
              <a:buClr>
                <a:schemeClr val="tx1"/>
              </a:buClr>
              <a:buFont typeface="Arial" panose="020B0604020202020204" pitchFamily="34" charset="0"/>
              <a:buChar char="•"/>
              <a:defRPr/>
            </a:pPr>
            <a:r>
              <a:rPr lang="tr-TR" sz="1000" dirty="0">
                <a:latin typeface="Roboto" pitchFamily="2" charset="0"/>
                <a:ea typeface="Roboto" pitchFamily="2" charset="0"/>
              </a:rPr>
              <a:t>Olayın tanımını</a:t>
            </a:r>
          </a:p>
          <a:p>
            <a:pPr marL="252000" indent="-180000" algn="just" eaLnBrk="1" fontAlgn="auto" hangingPunct="1">
              <a:spcBef>
                <a:spcPts val="0"/>
              </a:spcBef>
              <a:spcAft>
                <a:spcPts val="600"/>
              </a:spcAft>
              <a:buClr>
                <a:schemeClr val="tx1"/>
              </a:buClr>
              <a:buFont typeface="Arial" panose="020B0604020202020204" pitchFamily="34" charset="0"/>
              <a:buChar char="•"/>
              <a:defRPr/>
            </a:pPr>
            <a:r>
              <a:rPr lang="tr-TR" sz="1000" dirty="0">
                <a:latin typeface="Roboto" pitchFamily="2" charset="0"/>
                <a:ea typeface="Roboto" pitchFamily="2" charset="0"/>
              </a:rPr>
              <a:t>Olaydan etkilenenlerin durumunu ve sayısını</a:t>
            </a:r>
            <a:endParaRPr lang="tr-TR" sz="1000" dirty="0">
              <a:solidFill>
                <a:schemeClr val="accent1">
                  <a:lumMod val="75000"/>
                </a:schemeClr>
              </a:solidFill>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mutlaka bildirin. Bu bilgileri paylaşmadan telefonu asla kapatmayın.</a:t>
            </a:r>
          </a:p>
          <a:p>
            <a:pPr algn="just" eaLnBrk="1" fontAlgn="auto" hangingPunct="1">
              <a:spcBef>
                <a:spcPts val="0"/>
              </a:spcBef>
              <a:spcAft>
                <a:spcPts val="600"/>
              </a:spcAft>
              <a:defRPr/>
            </a:pPr>
            <a:r>
              <a:rPr lang="tr-TR" sz="1000" dirty="0">
                <a:latin typeface="Roboto" pitchFamily="2" charset="0"/>
                <a:ea typeface="Roboto" pitchFamily="2" charset="0"/>
              </a:rPr>
              <a:t>Acil durumlar olmadığı sürece </a:t>
            </a:r>
            <a:r>
              <a:rPr lang="tr-TR" sz="1000" b="1" dirty="0">
                <a:latin typeface="Roboto" pitchFamily="2" charset="0"/>
                <a:ea typeface="Roboto" pitchFamily="2" charset="0"/>
              </a:rPr>
              <a:t>Acil Durum Telefon Numaralarını </a:t>
            </a:r>
            <a:r>
              <a:rPr lang="tr-TR" sz="1000" dirty="0">
                <a:latin typeface="Roboto" pitchFamily="2" charset="0"/>
                <a:ea typeface="Roboto" pitchFamily="2" charset="0"/>
              </a:rPr>
              <a:t>gereksiz yere aramayın. Çocuklarınıza, acil durum telefon numaralarını gereksiz yere aranmaması gerektiğini öğretin. Bu numaraların gereksiz yere meşgul edilmesi o sırada gerçekten yardıma ihtiyaç duyan kişilere yardım edilmesini engellemektedir. Ayrıca aynı numaradan 3 kere asılsız ihbar alınması durumunda numara «kara listeye» alınmakta ve bir sonraki yardım taleplerine cevap verilmemektedir.    </a:t>
            </a:r>
          </a:p>
          <a:p>
            <a:pPr eaLnBrk="1" fontAlgn="auto" hangingPunct="1">
              <a:spcBef>
                <a:spcPts val="0"/>
              </a:spcBef>
              <a:spcAft>
                <a:spcPts val="0"/>
              </a:spcAft>
              <a:defRPr/>
            </a:pPr>
            <a:endParaRPr lang="tr-TR" sz="1000" dirty="0">
              <a:latin typeface="Roboto" pitchFamily="2" charset="0"/>
              <a:ea typeface="Roboto" pitchFamily="2" charset="0"/>
            </a:endParaRPr>
          </a:p>
        </p:txBody>
      </p:sp>
      <p:sp>
        <p:nvSpPr>
          <p:cNvPr id="68612" name="Slayt Numarası Yer Tutucusu 3">
            <a:extLst>
              <a:ext uri="{FF2B5EF4-FFF2-40B4-BE49-F238E27FC236}">
                <a16:creationId xmlns:a16="http://schemas.microsoft.com/office/drawing/2014/main" id="{0440FD5F-4D4E-4AEB-92F9-12F2E25E64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3B73803-8966-483D-A245-30B5C916EDAC}" type="slidenum">
              <a:rPr lang="tr-TR" altLang="tr-TR" sz="1200" smtClean="0"/>
              <a:pPr/>
              <a:t>57</a:t>
            </a:fld>
            <a:endParaRPr lang="tr-TR" altLang="tr-T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ayt Resmi Yer Tutucusu 1">
            <a:extLst>
              <a:ext uri="{FF2B5EF4-FFF2-40B4-BE49-F238E27FC236}">
                <a16:creationId xmlns:a16="http://schemas.microsoft.com/office/drawing/2014/main" id="{A396B9F5-034A-4984-898D-EEE6F2C3B6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 Yer Tutucusu 2">
            <a:extLst>
              <a:ext uri="{FF2B5EF4-FFF2-40B4-BE49-F238E27FC236}">
                <a16:creationId xmlns:a16="http://schemas.microsoft.com/office/drawing/2014/main" id="{CD19551D-6E0A-480B-B3A1-9E5BC3BCC2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r>
              <a:rPr lang="tr-TR" altLang="tr-TR" sz="1000" b="1">
                <a:latin typeface="Roboto"/>
                <a:ea typeface="Roboto"/>
                <a:cs typeface="Roboto"/>
              </a:rPr>
              <a:t>Önerilen Süre: 1dk. </a:t>
            </a:r>
          </a:p>
          <a:p>
            <a:pPr algn="just" eaLnBrk="1" hangingPunct="1">
              <a:spcBef>
                <a:spcPct val="0"/>
              </a:spcBef>
              <a:spcAft>
                <a:spcPts val="600"/>
              </a:spcAft>
            </a:pPr>
            <a:r>
              <a:rPr lang="tr-TR" altLang="tr-TR" sz="1000" b="1" i="1">
                <a:latin typeface="Roboto"/>
                <a:ea typeface="Roboto"/>
                <a:cs typeface="Roboto"/>
              </a:rPr>
              <a:t>Slayt animasyonu tıklayınca başlar, sessizdir.</a:t>
            </a:r>
            <a:endParaRPr lang="tr-TR" altLang="tr-TR" sz="1000" i="1">
              <a:latin typeface="Roboto"/>
              <a:ea typeface="Roboto"/>
              <a:cs typeface="Roboto"/>
            </a:endParaRPr>
          </a:p>
          <a:p>
            <a:pPr algn="just" eaLnBrk="1" hangingPunct="1">
              <a:spcBef>
                <a:spcPct val="0"/>
              </a:spcBef>
              <a:spcAft>
                <a:spcPts val="600"/>
              </a:spcAft>
            </a:pPr>
            <a:endParaRPr lang="tr-TR" altLang="tr-TR" sz="1000">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Afet sonrasında telefonların çalışmayacağı varsayılmalıdır. Kablo hattına bağlı telefonlar uzun süre çalışmayabilir. Cep telefonları, baz istasyonları zarar görmediği sürece muhtemelen çalışabilecek durumda olacaktır. Fakat aynı anda herkes cep telefonuyla yakınlarını aramaya başladığında kapasite aşılacak ve şebeke kilitlenecektir. Bu zamanlarda SMS kanalıyla afetten etkilenen bölgenin dışına ulaşmak daha kolay olabilir.</a:t>
            </a:r>
            <a:endParaRPr lang="tr-TR" altLang="tr-TR" sz="1000" b="1" u="sng">
              <a:solidFill>
                <a:schemeClr val="tx2"/>
              </a:solidFill>
              <a:latin typeface="Roboto"/>
              <a:ea typeface="Roboto"/>
              <a:cs typeface="Roboto"/>
            </a:endParaRP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Bölge dışı bağlantı kişisini (iletişim kişisini), özellikle başkent  ve büyükşehirler dışında yaşayan yakınlarımız arasından belirlemeliyiz. Bu kişiye bizi merak edecek bütün aile ve akrabalarımızın telefon numaralarını vermeliyiz. Tüm aile üyelerine, akrabalara ve bizi merak edecek olan kişilere de bu kişinin telefon numarasını vermeliyiz. Afet sonrası iyi olduğumuzu bölge dışı bağlantı kişisine yalnızca bir telefon konuşması veya mesaj atarak haber vermeliyiz. Bölge dışı bağlantı kişisi de bizden aldığı bilgileri; aile üyelerine, akrabalara ve bizi merak edecek olan kişilere ulaştırarak aramızdaki iletişimi sağlayacaktır. </a:t>
            </a:r>
            <a:endParaRPr lang="tr-TR" altLang="tr-TR" sz="1000" b="1" u="sng">
              <a:solidFill>
                <a:schemeClr val="tx2"/>
              </a:solidFill>
              <a:latin typeface="Roboto"/>
              <a:ea typeface="Roboto"/>
              <a:cs typeface="Roboto"/>
            </a:endParaRP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Herhangi bir afet ve acil durum sonrasında şehir içinden destek ve yardım alınabilecek kişi veya kişilerin de önceden belirlenmesi önemlidir. Bu kişi akraba, arkadaş veya komşumuz olabilir. Ailemizde yaşlı, engelli, çocuk varsa evde olmadığımız ya da bu kişilere ulaşamayacağımız durumlar için şehir içi destek kişisinden onların kontrol edilmesini isteyebiliriz.</a:t>
            </a:r>
          </a:p>
          <a:p>
            <a:pPr algn="just" eaLnBrk="1" hangingPunct="1">
              <a:spcBef>
                <a:spcPct val="0"/>
              </a:spcBef>
              <a:spcAft>
                <a:spcPts val="600"/>
              </a:spcAft>
            </a:pPr>
            <a:endParaRPr lang="tr-TR" altLang="tr-TR"/>
          </a:p>
        </p:txBody>
      </p:sp>
      <p:sp>
        <p:nvSpPr>
          <p:cNvPr id="70660" name="Slayt Numarası Yer Tutucusu 3">
            <a:extLst>
              <a:ext uri="{FF2B5EF4-FFF2-40B4-BE49-F238E27FC236}">
                <a16:creationId xmlns:a16="http://schemas.microsoft.com/office/drawing/2014/main" id="{CCB4550A-4EB1-4C0D-BAE0-65A7B4F6E4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2759708C-CAE0-41FE-9A01-333E26CF8CAE}" type="slidenum">
              <a:rPr lang="tr-TR" altLang="tr-TR" sz="1200" smtClean="0"/>
              <a:pPr/>
              <a:t>58</a:t>
            </a:fld>
            <a:endParaRPr lang="tr-TR" altLang="tr-T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ayt Resmi Yer Tutucusu 1">
            <a:extLst>
              <a:ext uri="{FF2B5EF4-FFF2-40B4-BE49-F238E27FC236}">
                <a16:creationId xmlns:a16="http://schemas.microsoft.com/office/drawing/2014/main" id="{8E367D49-9BEF-4C8E-B029-E0356CA092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 Yer Tutucusu 2">
            <a:extLst>
              <a:ext uri="{FF2B5EF4-FFF2-40B4-BE49-F238E27FC236}">
                <a16:creationId xmlns:a16="http://schemas.microsoft.com/office/drawing/2014/main" id="{40FE0687-3AE9-41A6-8F7F-9F827EE426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spcAft>
                <a:spcPts val="600"/>
              </a:spcAft>
            </a:pPr>
            <a:r>
              <a:rPr lang="tr-TR" altLang="tr-TR" sz="1000" b="1">
                <a:latin typeface="Roboto"/>
                <a:ea typeface="Roboto"/>
                <a:cs typeface="Roboto"/>
              </a:rPr>
              <a:t>Önerilen Süre: 1dk. </a:t>
            </a:r>
          </a:p>
          <a:p>
            <a:pPr algn="just" eaLnBrk="1" hangingPunct="1">
              <a:spcBef>
                <a:spcPct val="0"/>
              </a:spcBef>
            </a:pPr>
            <a:endParaRPr lang="tr-TR" altLang="tr-TR" sz="1000">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Afet ve Acil Durum Aile Planı’nı hazırlarken bir afet sırasında eğer çocuğunuz okulda ise afet sonrasında onu okuldan kimin alacağını da belirtmeniz gerekir. Ve bunun için çocuğunuzun her zaman yanında taşıyacağı bir bilgi kartı hazırlayınız. </a:t>
            </a:r>
          </a:p>
          <a:p>
            <a:pPr algn="just" eaLnBrk="1" hangingPunct="1">
              <a:spcBef>
                <a:spcPct val="0"/>
              </a:spcBef>
              <a:spcAft>
                <a:spcPts val="600"/>
              </a:spcAft>
            </a:pPr>
            <a:r>
              <a:rPr lang="tr-TR" altLang="tr-TR" sz="1000">
                <a:latin typeface="Roboto"/>
                <a:ea typeface="Roboto"/>
                <a:cs typeface="Roboto"/>
              </a:rPr>
              <a:t>Bu kartta;  çocuğunuzu okuldan alacak kişinin adı-soyadı, telefonu ve fotoğrafı mutlaka yer almalı ve bu fotoğraf son 6 ayda çekilmiş olmalıdır. Bu kartın hazırlanma amacı; çocuk kaçırma, organ mafyası vb. riskleri önleyebilmektir.</a:t>
            </a:r>
          </a:p>
          <a:p>
            <a:pPr algn="just" eaLnBrk="1" hangingPunct="1">
              <a:spcBef>
                <a:spcPct val="0"/>
              </a:spcBef>
              <a:spcAft>
                <a:spcPts val="600"/>
              </a:spcAft>
            </a:pPr>
            <a:r>
              <a:rPr lang="tr-TR" altLang="tr-TR" sz="1000">
                <a:latin typeface="Roboto"/>
                <a:ea typeface="Roboto"/>
                <a:cs typeface="Roboto"/>
              </a:rPr>
              <a:t>Çocuğunuza bir deprem sonrasında onu almak üzere okula ulaşana kadar okuldan ayrılmaması gerektiğini tembih ediniz. Ayrıca tanımadığınız kişilerin yardım tekliflerini kabul etmemesi gerektiğini de hatırlatınız. Milli Eğitim Bakanlığı’nın uygulamaya koyduğu karar ile bundan sonra afetler ve acil durumlar sonrasında veliler okula gelmeden çocukların okuldan ayrılmalarına kesinlikle izin verilmemektedir.</a:t>
            </a:r>
          </a:p>
          <a:p>
            <a:pPr algn="just" eaLnBrk="1" hangingPunct="1">
              <a:spcBef>
                <a:spcPct val="0"/>
              </a:spcBef>
              <a:spcAft>
                <a:spcPts val="600"/>
              </a:spcAft>
            </a:pPr>
            <a:r>
              <a:rPr lang="tr-TR" altLang="tr-TR" sz="1000">
                <a:latin typeface="Roboto"/>
                <a:ea typeface="Roboto"/>
                <a:cs typeface="Roboto"/>
              </a:rPr>
              <a:t>Ayrıca sizlere materyal olarak dağıttığımız ve ekranda görmüş olduğunuz yetişkin acil durum bilgi kartını yanınızda taşımanız, olası bir afette ya da acil durumlarla karşı karşıya kaldığınızda uzman ekiplerin sizlere yardımcı olabilmelerini sağlayacaktır.</a:t>
            </a:r>
            <a:endParaRPr lang="tr-TR" altLang="tr-TR" sz="1000" b="1">
              <a:latin typeface="Roboto"/>
              <a:ea typeface="Roboto"/>
              <a:cs typeface="Roboto"/>
            </a:endParaRPr>
          </a:p>
          <a:p>
            <a:pPr algn="just" eaLnBrk="1" hangingPunct="1">
              <a:spcBef>
                <a:spcPct val="0"/>
              </a:spcBef>
            </a:pPr>
            <a:endParaRPr lang="tr-TR" altLang="tr-TR" sz="1000" b="1">
              <a:latin typeface="Roboto"/>
              <a:ea typeface="Roboto"/>
              <a:cs typeface="Roboto"/>
            </a:endParaRPr>
          </a:p>
          <a:p>
            <a:pPr algn="just" eaLnBrk="1" hangingPunct="1">
              <a:spcBef>
                <a:spcPct val="0"/>
              </a:spcBef>
            </a:pPr>
            <a:r>
              <a:rPr lang="tr-TR" altLang="tr-TR" sz="1000" b="1">
                <a:solidFill>
                  <a:srgbClr val="44546A"/>
                </a:solidFill>
                <a:latin typeface="Roboto"/>
                <a:ea typeface="Roboto"/>
                <a:cs typeface="Roboto"/>
              </a:rPr>
              <a:t>Eğitmen Notu: </a:t>
            </a:r>
            <a:r>
              <a:rPr lang="tr-TR" altLang="tr-TR" sz="1000">
                <a:solidFill>
                  <a:srgbClr val="44546A"/>
                </a:solidFill>
                <a:latin typeface="Roboto"/>
                <a:ea typeface="Roboto"/>
                <a:cs typeface="Roboto"/>
              </a:rPr>
              <a:t>Katılımcılara, bu kartları tüm aile bireyleri için çoğaltıp sürekli güncelleyerek kullanmalarını öneriniz. Ayrıca bu kartı tanıdıklarına, iş arkadaşlarına, çocuklarının okulundaki görevlilere vermelerini öneriniz!</a:t>
            </a:r>
          </a:p>
          <a:p>
            <a:pPr algn="just" eaLnBrk="1" hangingPunct="1">
              <a:spcBef>
                <a:spcPct val="0"/>
              </a:spcBef>
            </a:pPr>
            <a:endParaRPr lang="tr-TR" altLang="tr-TR" sz="1000">
              <a:latin typeface="Roboto"/>
              <a:ea typeface="Roboto"/>
              <a:cs typeface="Roboto"/>
            </a:endParaRPr>
          </a:p>
        </p:txBody>
      </p:sp>
      <p:sp>
        <p:nvSpPr>
          <p:cNvPr id="72708" name="Slayt Numarası Yer Tutucusu 3">
            <a:extLst>
              <a:ext uri="{FF2B5EF4-FFF2-40B4-BE49-F238E27FC236}">
                <a16:creationId xmlns:a16="http://schemas.microsoft.com/office/drawing/2014/main" id="{8C54620E-92F9-4D63-BA93-B306B4FEFF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28B50CD1-1D81-4375-9A3A-9DC8956F21A6}" type="slidenum">
              <a:rPr lang="tr-TR" altLang="tr-TR" sz="1200" smtClean="0"/>
              <a:pPr/>
              <a:t>59</a:t>
            </a:fld>
            <a:endParaRPr lang="tr-TR" altLang="tr-T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ayt Resmi Yer Tutucusu 1">
            <a:extLst>
              <a:ext uri="{FF2B5EF4-FFF2-40B4-BE49-F238E27FC236}">
                <a16:creationId xmlns:a16="http://schemas.microsoft.com/office/drawing/2014/main" id="{08B7DE48-5024-48A0-BB25-B5DBC16CD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404F1803-E00B-495C-8AA3-29CAA582A3C2}"/>
              </a:ext>
            </a:extLst>
          </p:cNvPr>
          <p:cNvSpPr>
            <a:spLocks noGrp="1"/>
          </p:cNvSpPr>
          <p:nvPr>
            <p:ph type="body" idx="1"/>
          </p:nvPr>
        </p:nvSpPr>
        <p:spPr/>
        <p:txBody>
          <a:bodyPr/>
          <a:lstStyle/>
          <a:p>
            <a:pPr algn="just" eaLnBrk="1" fontAlgn="auto" hangingPunct="1">
              <a:spcBef>
                <a:spcPts val="0"/>
              </a:spcBef>
              <a:spcAft>
                <a:spcPts val="0"/>
              </a:spcAft>
              <a:defRPr/>
            </a:pPr>
            <a:r>
              <a:rPr lang="tr-TR" sz="1000" b="1" dirty="0">
                <a:latin typeface="Roboto" pitchFamily="2" charset="0"/>
                <a:ea typeface="Roboto" pitchFamily="2" charset="0"/>
              </a:rPr>
              <a:t>Önerilen Süre: 1 dk. 15 sn. </a:t>
            </a:r>
          </a:p>
          <a:p>
            <a:pPr algn="just" eaLnBrk="1" fontAlgn="auto" hangingPunct="1">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algn="just" eaLnBrk="1" fontAlgn="auto" hangingPunct="1">
              <a:spcBef>
                <a:spcPts val="0"/>
              </a:spcBef>
              <a:spcAft>
                <a:spcPts val="0"/>
              </a:spcAft>
              <a:defRPr/>
            </a:pPr>
            <a:endParaRPr lang="tr-TR" sz="1000" b="1"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Deprem veya başka afetlerden hemen sonra ihtiyaç duyabileceğimiz eşya ve malzemelerin bulunduğu afet ve acil durum çantanızı hazırlamalısınız. </a:t>
            </a: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72 saat süresince ihtiyacınız olanlara karar verin ve afet ve acil durum çantanızı hazırlayın. Bu çanta kolay ulaşılabilir bir yere konulmalıdır. Çantamızda;</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Su (şişede ve günlük kişi başı ortalama 3 litre)</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Gaz ve su tesisatlarını kapatmada (ihtiyaç varsa) kullanılacak araç-gereç</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İş eldiveni ve koruyucu gözlük</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Atıklar için ağır işlere uygun plastik torba, tente, yağmurluk, izole bant</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Koli bandı vb.</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Yedek dayanıklı pilleriyle birlikte portatif radyo</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Yedek el feneri veya ışık çubukları</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Paket ve konserve gıda (konserve açacağı)</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Evcil hayvan gıdası, hayvan taşıma çantası/kutusu ve dizginleri</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Rahat ve mevsimine uygun giyecek</a:t>
            </a:r>
            <a:endParaRPr lang="tr-TR" sz="1000" strike="sngStrike"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Battaniye ve/veya uyku tulumu. Çantanıza çadırda koyabilirsiniz.</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Önemli evrakların kayıtları (tapu, sigorta, banka hesabı vb.) bulunmalıdır. </a:t>
            </a:r>
          </a:p>
          <a:p>
            <a:pPr algn="just" eaLnBrk="1" fontAlgn="auto" hangingPunct="1">
              <a:spcBef>
                <a:spcPts val="0"/>
              </a:spcBef>
              <a:spcAft>
                <a:spcPts val="0"/>
              </a:spcAft>
              <a:buFont typeface="Arial" pitchFamily="34" charset="0"/>
              <a:buNone/>
              <a:defRPr/>
            </a:pPr>
            <a:endParaRPr lang="tr-TR" sz="1000" b="1" u="sng" dirty="0">
              <a:solidFill>
                <a:schemeClr val="tx2"/>
              </a:solidFill>
              <a:latin typeface="Roboto" pitchFamily="2" charset="0"/>
              <a:ea typeface="Roboto" pitchFamily="2" charset="0"/>
            </a:endParaRPr>
          </a:p>
          <a:p>
            <a:pPr algn="just" eaLnBrk="1" fontAlgn="auto" hangingPunct="1">
              <a:spcBef>
                <a:spcPts val="0"/>
              </a:spcBef>
              <a:spcAft>
                <a:spcPts val="600"/>
              </a:spcAft>
              <a:buFont typeface="Arial" pitchFamily="34" charset="0"/>
              <a:buNone/>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Afet ve acil durum çantası hazırlanırken özel ihtiyaç sahipleri ve özel ilgi grupları da düşünülmelidir. Ailede engelli, küçük çocuk, bebek, yaşlı veya kronik hastalar varsa bu kişilerin özel ihtiyaçları göz önünde bulundurulmalıdır. </a:t>
            </a:r>
            <a:endParaRPr lang="tr-TR" sz="1000" b="1" u="sng" dirty="0">
              <a:solidFill>
                <a:schemeClr val="tx2"/>
              </a:solidFill>
              <a:latin typeface="Roboto" pitchFamily="2" charset="0"/>
              <a:ea typeface="Roboto" pitchFamily="2" charset="0"/>
            </a:endParaRP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cs typeface="Verdana" pitchFamily="34" charset="0"/>
              </a:rPr>
              <a:t>Afet ve acil durum çantanızı mevsim şartlarına göre çantanızı 6 ayda bir güncelleyin.</a:t>
            </a:r>
            <a:endParaRPr lang="tr-TR" sz="1000" b="1" u="sng" dirty="0">
              <a:solidFill>
                <a:schemeClr val="tx2"/>
              </a:solidFill>
              <a:latin typeface="Roboto" pitchFamily="2" charset="0"/>
              <a:ea typeface="Roboto" pitchFamily="2" charset="0"/>
            </a:endParaRP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cs typeface="Verdana" pitchFamily="34" charset="0"/>
              </a:rPr>
              <a:t>Evcil hayvanınız var ise, onun malzemelerini bu çantaya koymayı unutmayın. </a:t>
            </a:r>
          </a:p>
          <a:p>
            <a:pPr algn="just" eaLnBrk="1" fontAlgn="auto" hangingPunct="1">
              <a:spcBef>
                <a:spcPts val="0"/>
              </a:spcBef>
              <a:spcAft>
                <a:spcPts val="600"/>
              </a:spcAft>
              <a:defRPr/>
            </a:pPr>
            <a:endParaRPr lang="tr-TR" sz="1000" dirty="0">
              <a:solidFill>
                <a:srgbClr val="FF9900"/>
              </a:solidFill>
              <a:latin typeface="Roboto" pitchFamily="2" charset="0"/>
              <a:ea typeface="Roboto" pitchFamily="2" charset="0"/>
              <a:cs typeface="Verdana" pitchFamily="34" charset="0"/>
            </a:endParaRPr>
          </a:p>
          <a:p>
            <a:pPr algn="just" eaLnBrk="1" fontAlgn="auto" hangingPunct="1">
              <a:spcBef>
                <a:spcPts val="0"/>
              </a:spcBef>
              <a:spcAft>
                <a:spcPts val="600"/>
              </a:spcAft>
              <a:defRPr/>
            </a:pPr>
            <a:r>
              <a:rPr lang="tr-TR" sz="1000" b="1" dirty="0">
                <a:solidFill>
                  <a:schemeClr val="tx2"/>
                </a:solidFill>
                <a:latin typeface="Roboto" pitchFamily="2" charset="0"/>
                <a:ea typeface="Roboto" pitchFamily="2" charset="0"/>
              </a:rPr>
              <a:t>Eğitmen</a:t>
            </a:r>
            <a:r>
              <a:rPr lang="tr-TR" sz="1000" b="1" dirty="0">
                <a:latin typeface="Roboto" pitchFamily="2" charset="0"/>
                <a:ea typeface="Roboto" pitchFamily="2" charset="0"/>
                <a:cs typeface="Verdana" pitchFamily="34" charset="0"/>
              </a:rPr>
              <a:t> </a:t>
            </a:r>
            <a:r>
              <a:rPr lang="tr-TR" sz="1000" b="1" dirty="0">
                <a:solidFill>
                  <a:schemeClr val="tx2"/>
                </a:solidFill>
                <a:latin typeface="Roboto" pitchFamily="2" charset="0"/>
                <a:ea typeface="Roboto" pitchFamily="2" charset="0"/>
              </a:rPr>
              <a:t>Notu:</a:t>
            </a:r>
            <a:endParaRPr lang="tr-TR" sz="1000" b="1" dirty="0">
              <a:latin typeface="Roboto" pitchFamily="2" charset="0"/>
              <a:ea typeface="Roboto" pitchFamily="2" charset="0"/>
              <a:cs typeface="Verdana" pitchFamily="34" charset="0"/>
            </a:endParaRP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Afet</a:t>
            </a:r>
            <a:r>
              <a:rPr lang="tr-TR" sz="1000" dirty="0">
                <a:latin typeface="Roboto" pitchFamily="2" charset="0"/>
                <a:ea typeface="Roboto" pitchFamily="2" charset="0"/>
              </a:rPr>
              <a:t> </a:t>
            </a:r>
            <a:r>
              <a:rPr lang="tr-TR" sz="1000" dirty="0">
                <a:solidFill>
                  <a:schemeClr val="tx2"/>
                </a:solidFill>
                <a:latin typeface="Roboto" pitchFamily="2" charset="0"/>
                <a:ea typeface="Roboto" pitchFamily="2" charset="0"/>
              </a:rPr>
              <a:t>ve acil durum çantası içerisine koyulacak;</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Yiyecek, içecek, ilaç ve hijyenik malzemelerin son kullanma tarihlerine dikkat edin. </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Giyecekleri seçerken mevsimleri dikkate alın.</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Afet ve acil durum çantası içerisindeki tüm malzemeleri 6 ayda bir kontrol ederek yenileyin.</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Başka bir Afet ve acil durum çantasını da (eğer varsa) arabanızda ve işyerinizde bulundurun. </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Sel ve su basması ihtimaline karşı çantanızdaki tüm eşyaları su geçirmez poşetlere koyun.</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Çocuk Aktivite Çantasına çocuklarınızın ihtiyaçlarını da koyabilirsiniz. Hafif olmasına özen gösterin.</a:t>
            </a:r>
          </a:p>
          <a:p>
            <a:pPr marL="252000" indent="-180000" algn="just" eaLnBrk="1" fontAlgn="auto" hangingPunct="1">
              <a:lnSpc>
                <a:spcPct val="114000"/>
              </a:lnSpc>
              <a:spcBef>
                <a:spcPts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Afet ve Acil Durum Bilgi Kartlarınızı çantalarınızda bulundurun.</a:t>
            </a:r>
          </a:p>
          <a:p>
            <a:pPr marL="252000" indent="-180000" algn="just" eaLnBrk="1" fontAlgn="auto" hangingPunct="1">
              <a:lnSpc>
                <a:spcPct val="114000"/>
              </a:lnSpc>
              <a:spcBef>
                <a:spcPct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Afet anında ilk kurtarılacak maddi ve manevi değeri yüksek evraklarınızı da afet ve acil durum çantasına koyabilirsiniz. </a:t>
            </a:r>
          </a:p>
          <a:p>
            <a:pPr marL="252000" indent="-180000" algn="just" eaLnBrk="1" fontAlgn="auto" hangingPunct="1">
              <a:lnSpc>
                <a:spcPct val="114000"/>
              </a:lnSpc>
              <a:spcBef>
                <a:spcPct val="0"/>
              </a:spcBef>
              <a:spcAft>
                <a:spcPts val="300"/>
              </a:spcAft>
              <a:buFont typeface="Arial" panose="020B0604020202020204" pitchFamily="34" charset="0"/>
              <a:buChar char="•"/>
              <a:defRPr/>
            </a:pPr>
            <a:r>
              <a:rPr lang="tr-TR" sz="1000" dirty="0">
                <a:solidFill>
                  <a:schemeClr val="tx2"/>
                </a:solidFill>
                <a:latin typeface="Roboto" pitchFamily="2" charset="0"/>
                <a:ea typeface="Roboto" pitchFamily="2" charset="0"/>
              </a:rPr>
              <a:t>Afet ve acil durum çantası aile üyelerinin bildiği, kolay ulaşılabilir ve çıkışa en yakın bir noktaya konulabilir.</a:t>
            </a:r>
          </a:p>
          <a:p>
            <a:pPr algn="just" eaLnBrk="1" fontAlgn="auto" hangingPunct="1">
              <a:lnSpc>
                <a:spcPct val="70000"/>
              </a:lnSpc>
              <a:spcBef>
                <a:spcPct val="0"/>
              </a:spcBef>
              <a:spcAft>
                <a:spcPts val="0"/>
              </a:spcAft>
              <a:buFont typeface="Arial" pitchFamily="34" charset="0"/>
              <a:buNone/>
              <a:defRPr/>
            </a:pPr>
            <a:endParaRPr lang="tr-TR" sz="1000" b="1" dirty="0">
              <a:latin typeface="Roboto" pitchFamily="2" charset="0"/>
              <a:ea typeface="Roboto" pitchFamily="2" charset="0"/>
            </a:endParaRPr>
          </a:p>
          <a:p>
            <a:pPr algn="just" eaLnBrk="1" fontAlgn="auto" hangingPunct="1">
              <a:lnSpc>
                <a:spcPct val="114000"/>
              </a:lnSpc>
              <a:spcBef>
                <a:spcPct val="0"/>
              </a:spcBef>
              <a:spcAft>
                <a:spcPts val="0"/>
              </a:spcAft>
              <a:buFont typeface="Arial" pitchFamily="34" charset="0"/>
              <a:buNone/>
              <a:defRPr/>
            </a:pPr>
            <a:r>
              <a:rPr lang="tr-TR" sz="1000" b="1" dirty="0">
                <a:solidFill>
                  <a:schemeClr val="tx2"/>
                </a:solidFill>
                <a:latin typeface="Roboto" pitchFamily="2" charset="0"/>
                <a:ea typeface="Roboto" pitchFamily="2" charset="0"/>
              </a:rPr>
              <a:t>Kişi, kendi özel durumuna ve ihtiyaçlarına göre bu listeye eklemeler yapabilir. Ancak bu çantanın taşınacağı unutulmamalı ve ağırlığına dikkat edilmelidir. </a:t>
            </a:r>
          </a:p>
          <a:p>
            <a:pPr algn="just" eaLnBrk="1" fontAlgn="auto" hangingPunct="1">
              <a:spcBef>
                <a:spcPts val="0"/>
              </a:spcBef>
              <a:spcAft>
                <a:spcPts val="0"/>
              </a:spcAft>
              <a:defRPr/>
            </a:pPr>
            <a:endParaRPr lang="tr-TR" sz="1000" dirty="0">
              <a:solidFill>
                <a:srgbClr val="FF9900"/>
              </a:solidFill>
              <a:latin typeface="Roboto" pitchFamily="2" charset="0"/>
              <a:ea typeface="Roboto" pitchFamily="2" charset="0"/>
              <a:cs typeface="Verdana" pitchFamily="34" charset="0"/>
            </a:endParaRPr>
          </a:p>
          <a:p>
            <a:pPr algn="just" eaLnBrk="1" fontAlgn="auto" hangingPunct="1">
              <a:spcBef>
                <a:spcPct val="20000"/>
              </a:spcBef>
              <a:spcAft>
                <a:spcPts val="300"/>
              </a:spcAft>
              <a:buClr>
                <a:srgbClr val="F05A28"/>
              </a:buClr>
              <a:buSzPct val="120000"/>
              <a:buFont typeface="Wingdings" pitchFamily="2" charset="2"/>
              <a:buNone/>
              <a:defRPr/>
            </a:pPr>
            <a:r>
              <a:rPr lang="tr-TR" sz="900" b="1" i="1" u="sng" dirty="0">
                <a:latin typeface="Roboto" pitchFamily="2" charset="0"/>
                <a:ea typeface="Roboto" pitchFamily="2" charset="0"/>
              </a:rPr>
              <a:t>Bilgi Notu 1:</a:t>
            </a:r>
            <a:endParaRPr lang="tr-TR" sz="900" i="1" u="sng"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Özel Gereksinim Sahibi Gruplar: Afetlerin yarattığı etkilerden daha fazla etkilendikleri bilinen gruplardır. Bu durumlarından dolayı daha hassas ve ilgi gerektiren gruplardır. Bunlar: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Kadınlar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Çocuklar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Engelliler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Yaşlılar</a:t>
            </a:r>
          </a:p>
          <a:p>
            <a:pPr algn="just" eaLnBrk="1" fontAlgn="auto" hangingPunct="1">
              <a:spcBef>
                <a:spcPts val="0"/>
              </a:spcBef>
              <a:spcAft>
                <a:spcPts val="300"/>
              </a:spcAft>
              <a:defRPr/>
            </a:pPr>
            <a:r>
              <a:rPr lang="tr-TR" sz="900" i="1" dirty="0">
                <a:latin typeface="Roboto" pitchFamily="2" charset="0"/>
                <a:ea typeface="Roboto" pitchFamily="2" charset="0"/>
              </a:rPr>
              <a:t>Özel İhtiyaç Sahipleri: Düzenli ve sürekli olarak kesintisiz ilaç, medikal bakım ve takip gerektiren bir rahatsızlığı olan kişilerdir.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Diyabet hastaları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Diyaliz hastaları</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Yoğun bakım hastaları gibi</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2:</a:t>
            </a:r>
            <a:endParaRPr lang="tr-TR" sz="900" i="1" u="sng"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Afet ve acil durum çantasında bu kişiler için bulundurulması gereken özel malzemeler şöyle sıralanabilir:</a:t>
            </a:r>
          </a:p>
          <a:p>
            <a:pPr algn="just" eaLnBrk="1" fontAlgn="auto" hangingPunct="1">
              <a:spcBef>
                <a:spcPts val="0"/>
              </a:spcBef>
              <a:spcAft>
                <a:spcPts val="300"/>
              </a:spcAft>
              <a:defRPr/>
            </a:pPr>
            <a:r>
              <a:rPr lang="tr-TR" sz="900" b="1" i="1" dirty="0">
                <a:latin typeface="Roboto" pitchFamily="2" charset="0"/>
                <a:ea typeface="Roboto" pitchFamily="2" charset="0"/>
              </a:rPr>
              <a:t>Engelliler için; </a:t>
            </a:r>
            <a:r>
              <a:rPr lang="tr-TR" sz="900" i="1" dirty="0">
                <a:latin typeface="Roboto" pitchFamily="2" charset="0"/>
                <a:ea typeface="Roboto" pitchFamily="2" charset="0"/>
              </a:rPr>
              <a:t>engelliliği ispatlayan belgeler, varsa engelli kimlik kartı,  yedek protezler ve  ilaçlar ve reçeteleri vb.</a:t>
            </a:r>
            <a:r>
              <a:rPr lang="tr-TR" sz="900" b="1" i="1" dirty="0">
                <a:latin typeface="Roboto" pitchFamily="2" charset="0"/>
                <a:ea typeface="Roboto" pitchFamily="2" charset="0"/>
              </a:rPr>
              <a:t> </a:t>
            </a:r>
          </a:p>
          <a:p>
            <a:pPr algn="just" eaLnBrk="1" fontAlgn="auto" hangingPunct="1">
              <a:spcBef>
                <a:spcPts val="0"/>
              </a:spcBef>
              <a:spcAft>
                <a:spcPts val="300"/>
              </a:spcAft>
              <a:defRPr/>
            </a:pPr>
            <a:r>
              <a:rPr lang="tr-TR" sz="900" b="1" i="1" dirty="0">
                <a:latin typeface="Roboto" pitchFamily="2" charset="0"/>
                <a:ea typeface="Roboto" pitchFamily="2" charset="0"/>
              </a:rPr>
              <a:t>Küçük çocuk veya bebekler için; </a:t>
            </a:r>
            <a:r>
              <a:rPr lang="tr-TR" sz="900" i="1" dirty="0">
                <a:latin typeface="Roboto" pitchFamily="2" charset="0"/>
                <a:ea typeface="Roboto" pitchFamily="2" charset="0"/>
              </a:rPr>
              <a:t>bebek maması, biberon, çocuk bezi, oyuncak ve çocuk aktivite çantası vb.</a:t>
            </a:r>
          </a:p>
          <a:p>
            <a:pPr algn="just" eaLnBrk="1" fontAlgn="auto" hangingPunct="1">
              <a:spcBef>
                <a:spcPts val="0"/>
              </a:spcBef>
              <a:spcAft>
                <a:spcPts val="300"/>
              </a:spcAft>
              <a:defRPr/>
            </a:pPr>
            <a:r>
              <a:rPr lang="tr-TR" sz="900" b="1" i="1" dirty="0">
                <a:latin typeface="Roboto" pitchFamily="2" charset="0"/>
                <a:ea typeface="Roboto" pitchFamily="2" charset="0"/>
              </a:rPr>
              <a:t>Yaşlılar için; </a:t>
            </a:r>
            <a:r>
              <a:rPr lang="tr-TR" sz="900" i="1" dirty="0">
                <a:latin typeface="Roboto" pitchFamily="2" charset="0"/>
                <a:ea typeface="Roboto" pitchFamily="2" charset="0"/>
              </a:rPr>
              <a:t>tıbbi belgeler, yedek protezler ve ilaçlar ve reçeteleri vb.</a:t>
            </a:r>
          </a:p>
          <a:p>
            <a:pPr algn="just" eaLnBrk="1" fontAlgn="auto" hangingPunct="1">
              <a:spcBef>
                <a:spcPts val="0"/>
              </a:spcBef>
              <a:spcAft>
                <a:spcPts val="300"/>
              </a:spcAft>
              <a:buFont typeface="Arial" pitchFamily="34" charset="0"/>
              <a:buNone/>
              <a:defRPr/>
            </a:pPr>
            <a:r>
              <a:rPr lang="tr-TR" sz="900" b="1" i="1" dirty="0">
                <a:latin typeface="Roboto" pitchFamily="2" charset="0"/>
                <a:ea typeface="Roboto" pitchFamily="2" charset="0"/>
              </a:rPr>
              <a:t>Çocuk aktivite çantası</a:t>
            </a:r>
            <a:r>
              <a:rPr lang="tr-TR" sz="900" i="1" dirty="0">
                <a:latin typeface="Roboto" pitchFamily="2" charset="0"/>
                <a:ea typeface="Roboto" pitchFamily="2" charset="0"/>
              </a:rPr>
              <a:t>;</a:t>
            </a:r>
          </a:p>
          <a:p>
            <a:pPr marL="252000" lvl="1" indent="-180000" algn="just" eaLnBrk="1" fontAlgn="auto" hangingPunct="1">
              <a:spcBef>
                <a:spcPts val="0"/>
              </a:spcBef>
              <a:spcAft>
                <a:spcPts val="300"/>
              </a:spcAft>
              <a:buFont typeface="Arial" pitchFamily="34" charset="0"/>
              <a:buChar char="•"/>
              <a:defRPr/>
            </a:pPr>
            <a:r>
              <a:rPr lang="tr-TR" sz="900" i="1" dirty="0">
                <a:latin typeface="Roboto" pitchFamily="2" charset="0"/>
                <a:ea typeface="Roboto" pitchFamily="2" charset="0"/>
              </a:rPr>
              <a:t> Çocuk yaşadığı travmaları oyun sırasında, resim çizerken anlatabilir ve atlatabilirler.</a:t>
            </a:r>
          </a:p>
          <a:p>
            <a:pPr marL="252000" lvl="1" indent="-180000" algn="just" eaLnBrk="1" fontAlgn="auto" hangingPunct="1">
              <a:spcBef>
                <a:spcPts val="0"/>
              </a:spcBef>
              <a:spcAft>
                <a:spcPts val="300"/>
              </a:spcAft>
              <a:buFont typeface="Arial" pitchFamily="34" charset="0"/>
              <a:buChar char="•"/>
              <a:defRPr/>
            </a:pPr>
            <a:r>
              <a:rPr lang="tr-TR" sz="900" i="1" dirty="0">
                <a:latin typeface="Roboto" pitchFamily="2" charset="0"/>
                <a:ea typeface="Roboto" pitchFamily="2" charset="0"/>
              </a:rPr>
              <a:t> Çocuğun oyalanması ebeveynler için zaman kazandırıcıdır.</a:t>
            </a:r>
          </a:p>
          <a:p>
            <a:pPr marL="252000" lvl="1" indent="-180000" algn="just" eaLnBrk="1" fontAlgn="auto" hangingPunct="1">
              <a:spcBef>
                <a:spcPts val="0"/>
              </a:spcBef>
              <a:spcAft>
                <a:spcPts val="300"/>
              </a:spcAft>
              <a:buFont typeface="Arial" pitchFamily="34" charset="0"/>
              <a:buChar char="•"/>
              <a:defRPr/>
            </a:pPr>
            <a:r>
              <a:rPr lang="tr-TR" sz="900" i="1" dirty="0">
                <a:latin typeface="Roboto" pitchFamily="2" charset="0"/>
                <a:ea typeface="Roboto" pitchFamily="2" charset="0"/>
              </a:rPr>
              <a:t>Afet sonrası ortamı anlamlandırması için acil durum araçları (ambulans, itfaiye aracı vb.) ve bebek karakterlerin olduğu oyuncak setleri kullanılabilir.</a:t>
            </a:r>
          </a:p>
          <a:p>
            <a:pPr marL="252000" lvl="1" indent="-180000" algn="just" eaLnBrk="1" fontAlgn="auto" hangingPunct="1">
              <a:spcBef>
                <a:spcPts val="0"/>
              </a:spcBef>
              <a:spcAft>
                <a:spcPts val="300"/>
              </a:spcAft>
              <a:buFont typeface="Arial" pitchFamily="34" charset="0"/>
              <a:buChar char="•"/>
              <a:defRPr/>
            </a:pPr>
            <a:r>
              <a:rPr lang="tr-TR" sz="900" i="1" dirty="0">
                <a:latin typeface="Roboto" pitchFamily="2" charset="0"/>
                <a:ea typeface="Roboto" pitchFamily="2" charset="0"/>
              </a:rPr>
              <a:t>Afet sonrası çocuklara çantalarını alarak evden çıkma görevi verebilirsiniz.</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3:</a:t>
            </a:r>
            <a:endParaRPr lang="tr-TR" sz="900" i="1" u="sng"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Ailede engelli, küçük çocuk, bebek, yaşlı veya kronik hastalar varsa bu kişilerin özel ihtiyaçları göz önünde bulundurulmalıdır. Afet ve acil durum çantasında bu kişiler için bulundurulması gereken özel malzemeler şöyle sıralanabilir: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Engellilik veya sağlık durumlarıyla ilgili yazılı açıklamalar.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Tıbbi uyarı etiketleri veya bilezikleri.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Tıbbi ekipman ve yardımcı cihazlar (ihtiyaca göre gözlük, işitme cihazı, </a:t>
            </a:r>
            <a:r>
              <a:rPr lang="tr-TR" sz="900" i="1" dirty="0" err="1">
                <a:latin typeface="Roboto" pitchFamily="2" charset="0"/>
                <a:ea typeface="Roboto" pitchFamily="2" charset="0"/>
              </a:rPr>
              <a:t>katater</a:t>
            </a:r>
            <a:r>
              <a:rPr lang="tr-TR" sz="900" i="1" dirty="0">
                <a:latin typeface="Roboto" pitchFamily="2" charset="0"/>
                <a:ea typeface="Roboto" pitchFamily="2" charset="0"/>
              </a:rPr>
              <a:t>, baston, değnek, akülü tekerlekli sandalye, aküyle çalışan teknolojik yardım cihazları gibi), bunların yedek pil/aküleri ve şarj cihazı.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Reçete sahibinin adı, dozu, kullanım periyodu, doktoru ve eczacısını da içerecek şekilde tedavilerinde kullanılan ilaçların listesi.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İlacınızın (mümkünse yedek ilaç, oksijen, insülin vb.) soğuk ortamda muhafaza edilmesi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gerekiyorsa, ilaçlarınızı buz kalıbı içinde veya bir soğutucu içinde saklanacağı yere ulaştırın.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Şehir içi veya şehir dışındaki destek ağı üyelerinin ve hizmet sağlayıcılarının acil durum iletişim bilgileri listesi.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Rehber hayvan için gıda, künye, aşı kartı, veteriner irtibat bilgisi.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Beyaz imdat bayrağı veya beyaz kıyafet, düdük, el feneri ve/veya lazer </a:t>
            </a:r>
            <a:r>
              <a:rPr lang="tr-TR" sz="900" i="1" dirty="0" err="1">
                <a:latin typeface="Roboto" pitchFamily="2" charset="0"/>
                <a:ea typeface="Roboto" pitchFamily="2" charset="0"/>
              </a:rPr>
              <a:t>pointer</a:t>
            </a:r>
            <a:r>
              <a:rPr lang="tr-TR" sz="900" i="1" dirty="0">
                <a:latin typeface="Roboto" pitchFamily="2" charset="0"/>
                <a:ea typeface="Roboto" pitchFamily="2" charset="0"/>
              </a:rPr>
              <a:t>.</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Yerelde siz ve sizin durumunuzdakilere yardım eden sivil toplum kuruluşlarının listesi.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Söylediklerinizin (veya işitme engelli iseniz) anlaşılmaması durumunda yardım ekibiyle irtibat kurmak üzere kişisel lamine haberleşme tahtası ve kalemi.</a:t>
            </a:r>
          </a:p>
          <a:p>
            <a:pPr algn="just" eaLnBrk="1" fontAlgn="auto" hangingPunct="1">
              <a:spcBef>
                <a:spcPts val="0"/>
              </a:spcBef>
              <a:spcAft>
                <a:spcPts val="300"/>
              </a:spcAft>
              <a:defRPr/>
            </a:pPr>
            <a:r>
              <a:rPr lang="tr-TR" sz="900" i="1" dirty="0">
                <a:latin typeface="Roboto" pitchFamily="2" charset="0"/>
                <a:ea typeface="Roboto" pitchFamily="2" charset="0"/>
              </a:rPr>
              <a:t>Sorumlu olduğunuz tüm kişi (bebekler, yaşlılar, engelliler) ve canlılar (ev, kümes ve veya çiftlik hayvanları) için 3 günlük ihtiyaçlarını içeren hazırlıklarınızı tamamlayın.</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4: </a:t>
            </a:r>
          </a:p>
          <a:p>
            <a:pPr algn="just" eaLnBrk="1" fontAlgn="auto" hangingPunct="1">
              <a:spcBef>
                <a:spcPts val="0"/>
              </a:spcBef>
              <a:spcAft>
                <a:spcPts val="300"/>
              </a:spcAft>
              <a:defRPr/>
            </a:pPr>
            <a:r>
              <a:rPr lang="tr-TR" sz="900" i="1" dirty="0">
                <a:latin typeface="Roboto" pitchFamily="2" charset="0"/>
                <a:ea typeface="Roboto" pitchFamily="2" charset="0"/>
              </a:rPr>
              <a:t>İlkyardım kiti içeriği örnek liste:</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(20) Yapışkanlı bandajlar, çeşitli ebatlar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(1) 5 "x 9" steril pansuman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(1) Uygun rulo gazlı bez bandaj</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 Üçgen bandajlar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 3 x 3 steril gazlı bez </a:t>
            </a:r>
            <a:r>
              <a:rPr lang="tr-TR" sz="900" i="1" dirty="0" err="1">
                <a:latin typeface="Roboto" pitchFamily="2" charset="0"/>
                <a:ea typeface="Roboto" pitchFamily="2" charset="0"/>
              </a:rPr>
              <a:t>pedleri</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 4 x 4 steril gazlı bez </a:t>
            </a:r>
            <a:r>
              <a:rPr lang="tr-TR" sz="900" i="1" dirty="0" err="1">
                <a:latin typeface="Roboto" pitchFamily="2" charset="0"/>
                <a:ea typeface="Roboto" pitchFamily="2" charset="0"/>
              </a:rPr>
              <a:t>pedleri</a:t>
            </a:r>
            <a:endParaRPr lang="tr-TR" sz="900" i="1" dirty="0">
              <a:latin typeface="Roboto" pitchFamily="2" charset="0"/>
              <a:ea typeface="Roboto" pitchFamily="2" charset="0"/>
            </a:endParaRP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(1) Rulo 3 "yapışkan bandaj</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 Antiseptik el bezleri veya susuz alkol bazlı el dezenfektanı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(6) Antiseptik mendiller</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 Tıbbi sınıf büyük boy lateks eldiven</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Yapışkan bant, 2 "genişlik</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Anti bakteriyel merhem</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Soğuk paket</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Makas (küçük, kişisel)</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Cımbız</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Yüz siperi, CPR solunum aparatı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İlk yardım kitapçığı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Reçetesiz ve reçeteli ilaçlar</a:t>
            </a:r>
          </a:p>
          <a:p>
            <a:pPr algn="just" eaLnBrk="1" fontAlgn="auto" hangingPunct="1">
              <a:spcBef>
                <a:spcPts val="0"/>
              </a:spcBef>
              <a:spcAft>
                <a:spcPts val="0"/>
              </a:spcAft>
              <a:buFont typeface="Arial" pitchFamily="34" charset="0"/>
              <a:buNone/>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buFont typeface="Arial" pitchFamily="34" charset="0"/>
              <a:buNone/>
              <a:defRPr/>
            </a:pPr>
            <a:endParaRPr lang="tr-TR" sz="1000" dirty="0">
              <a:latin typeface="Roboto" pitchFamily="2" charset="0"/>
              <a:ea typeface="Roboto" pitchFamily="2" charset="0"/>
            </a:endParaRPr>
          </a:p>
        </p:txBody>
      </p:sp>
      <p:sp>
        <p:nvSpPr>
          <p:cNvPr id="74756" name="Slayt Numarası Yer Tutucusu 3">
            <a:extLst>
              <a:ext uri="{FF2B5EF4-FFF2-40B4-BE49-F238E27FC236}">
                <a16:creationId xmlns:a16="http://schemas.microsoft.com/office/drawing/2014/main" id="{295A2749-10CE-44DB-B948-69CED54A0F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CEB8D917-1EC4-44C0-B09B-8B7ACA5CD7D2}" type="slidenum">
              <a:rPr lang="tr-TR" altLang="tr-TR" sz="1200" smtClean="0"/>
              <a:pPr/>
              <a:t>60</a:t>
            </a:fld>
            <a:endParaRPr lang="tr-TR" altLang="tr-T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ayt Resmi Yer Tutucusu 1">
            <a:extLst>
              <a:ext uri="{FF2B5EF4-FFF2-40B4-BE49-F238E27FC236}">
                <a16:creationId xmlns:a16="http://schemas.microsoft.com/office/drawing/2014/main" id="{D2A40136-E4AC-4FEC-B1FB-9C6F2F9C22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35C08762-4ABC-46D0-99D1-AAC018E9AA10}"/>
              </a:ext>
            </a:extLst>
          </p:cNvPr>
          <p:cNvSpPr>
            <a:spLocks noGrp="1"/>
          </p:cNvSpPr>
          <p:nvPr>
            <p:ph type="body" idx="1"/>
          </p:nvPr>
        </p:nvSpPr>
        <p:spPr/>
        <p:txBody>
          <a:bodyPr/>
          <a:lstStyle/>
          <a:p>
            <a:pPr algn="just" eaLnBrk="1" fontAlgn="auto" hangingPunct="1">
              <a:spcBef>
                <a:spcPts val="0"/>
              </a:spcBef>
              <a:spcAft>
                <a:spcPts val="600"/>
              </a:spcAft>
              <a:defRPr/>
            </a:pPr>
            <a:r>
              <a:rPr lang="tr-TR" sz="1000" b="1" dirty="0">
                <a:latin typeface="Roboto" pitchFamily="2" charset="0"/>
                <a:ea typeface="Roboto" pitchFamily="2" charset="0"/>
              </a:rPr>
              <a:t>Önerilen Süre: 1dk. </a:t>
            </a:r>
          </a:p>
          <a:p>
            <a:pPr lvl="1" algn="just" eaLnBrk="1" fontAlgn="auto" hangingPunct="1">
              <a:spcBef>
                <a:spcPct val="20000"/>
              </a:spcBef>
              <a:spcAft>
                <a:spcPts val="0"/>
              </a:spcAft>
              <a:buClr>
                <a:srgbClr val="F05A28"/>
              </a:buClr>
              <a:buSzPct val="120000"/>
              <a:buFont typeface="Wingdings" pitchFamily="2" charset="2"/>
              <a:buNone/>
              <a:defRPr/>
            </a:pPr>
            <a:endParaRPr lang="tr-TR" sz="1000" dirty="0">
              <a:solidFill>
                <a:sysClr val="windowText" lastClr="000000"/>
              </a:solidFill>
              <a:latin typeface="Roboto" pitchFamily="2" charset="0"/>
              <a:ea typeface="Roboto" pitchFamily="2" charset="0"/>
            </a:endParaRPr>
          </a:p>
          <a:p>
            <a:pPr algn="just" eaLnBrk="1" fontAlgn="auto" hangingPunct="1">
              <a:spcBef>
                <a:spcPts val="0"/>
              </a:spcBef>
              <a:spcAft>
                <a:spcPts val="600"/>
              </a:spcAft>
              <a:buClr>
                <a:srgbClr val="F05A28"/>
              </a:buClr>
              <a:buSzPct val="120000"/>
              <a:buFont typeface="Wingdings" pitchFamily="2" charset="2"/>
              <a:buNone/>
              <a:defRPr/>
            </a:pPr>
            <a:r>
              <a:rPr lang="tr-TR" sz="1000" dirty="0">
                <a:solidFill>
                  <a:sysClr val="windowText" lastClr="000000"/>
                </a:solidFill>
                <a:latin typeface="Roboto" pitchFamily="2" charset="0"/>
                <a:ea typeface="Roboto" pitchFamily="2" charset="0"/>
              </a:rPr>
              <a:t>Afetten sonra bazı önemli </a:t>
            </a:r>
            <a:r>
              <a:rPr lang="tr-TR" sz="1000" b="1" u="sng" dirty="0">
                <a:solidFill>
                  <a:sysClr val="windowText" lastClr="000000"/>
                </a:solidFill>
                <a:latin typeface="Roboto" pitchFamily="2" charset="0"/>
                <a:ea typeface="Roboto" pitchFamily="2" charset="0"/>
              </a:rPr>
              <a:t>evraklara</a:t>
            </a:r>
            <a:r>
              <a:rPr lang="tr-TR" sz="1000" dirty="0">
                <a:solidFill>
                  <a:sysClr val="windowText" lastClr="000000"/>
                </a:solidFill>
                <a:latin typeface="Roboto" pitchFamily="2" charset="0"/>
                <a:ea typeface="Roboto" pitchFamily="2" charset="0"/>
              </a:rPr>
              <a:t> ihtiyaç duyulacaktır. Özellikle yardım gelmeye başladığında hukuki sorunları önlemek için bazı belgelerin hazır olması gerekir. Belgelerin asıl veya fotokopileri su geçirmez bir poşet içerisinde afet ve acil durum çantasında saklanabilir ya da bölge dışındaki bir akrabaya gönderilebilir. Böylece afetten sonra bu belgeleri bulmak için zaman kaybedilmeyecek ve resmi işlemlerde kolaylık sağlanacaktır. Her bir aile üyesi için;</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Ad - </a:t>
            </a:r>
            <a:r>
              <a:rPr lang="tr-TR" sz="1000" dirty="0" err="1">
                <a:solidFill>
                  <a:sysClr val="windowText" lastClr="000000"/>
                </a:solidFill>
                <a:latin typeface="Roboto" pitchFamily="2" charset="0"/>
                <a:ea typeface="Roboto" pitchFamily="2" charset="0"/>
              </a:rPr>
              <a:t>Soyad</a:t>
            </a:r>
            <a:r>
              <a:rPr lang="tr-TR" sz="1000" dirty="0">
                <a:solidFill>
                  <a:sysClr val="windowText" lastClr="000000"/>
                </a:solidFill>
                <a:latin typeface="Roboto" pitchFamily="2" charset="0"/>
                <a:ea typeface="Roboto" pitchFamily="2" charset="0"/>
              </a:rPr>
              <a:t>, T.C. Kimlik Numarası, Cep telefonu</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Mesleki Bilgiler (meslek, işyeri adresi ve telefonu)</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Okul Bilgileri (Okulun adı, adresi ve telefonu, okul müdürü ve sınıf öğretmeninin adı)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Sağlık Bilgileri (Kan grubu, aile hekimi adı/soyadı/telefonu, alerji bilgisi, düzenli kullanılan ilaçlar, vb.)</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Ev adresi ve telefonu</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ZDS poliçe numarası, ilgili acente telefon/faks numarası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Özel sağlık sigortası gibi sigortaların poliçe numarası, ilgili acente telefon/faks numarası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Pasaport numarası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Ehliyet numarası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Araç bilgileri (Plaka, ruhsat numarası, kasko poliçe numarası)</a:t>
            </a:r>
          </a:p>
          <a:p>
            <a:pPr marL="171450" indent="-171450" algn="just" eaLnBrk="1" fontAlgn="auto" hangingPunct="1">
              <a:spcBef>
                <a:spcPts val="0"/>
              </a:spcBef>
              <a:spcAft>
                <a:spcPts val="300"/>
              </a:spcAft>
              <a:buSzPct val="120000"/>
              <a:buFont typeface="Arial" panose="020B0604020202020204" pitchFamily="34" charset="0"/>
              <a:buChar char="•"/>
              <a:defRPr/>
            </a:pPr>
            <a:r>
              <a:rPr lang="tr-TR" sz="1000" dirty="0">
                <a:solidFill>
                  <a:sysClr val="windowText" lastClr="000000"/>
                </a:solidFill>
                <a:latin typeface="Roboto" pitchFamily="2" charset="0"/>
                <a:ea typeface="Roboto" pitchFamily="2" charset="0"/>
              </a:rPr>
              <a:t>Evcil hayvanların evraklarını</a:t>
            </a:r>
          </a:p>
          <a:p>
            <a:pPr algn="just" eaLnBrk="1" fontAlgn="auto" hangingPunct="1">
              <a:spcBef>
                <a:spcPct val="20000"/>
              </a:spcBef>
              <a:spcAft>
                <a:spcPts val="0"/>
              </a:spcAft>
              <a:buClr>
                <a:srgbClr val="F05A28"/>
              </a:buClr>
              <a:buSzPct val="120000"/>
              <a:buFont typeface="Wingdings" pitchFamily="2" charset="2"/>
              <a:buNone/>
              <a:defRPr/>
            </a:pPr>
            <a:r>
              <a:rPr lang="tr-TR" sz="1000" dirty="0">
                <a:solidFill>
                  <a:sysClr val="windowText" lastClr="000000"/>
                </a:solidFill>
                <a:latin typeface="Roboto" pitchFamily="2" charset="0"/>
                <a:ea typeface="Roboto" pitchFamily="2" charset="0"/>
              </a:rPr>
              <a:t>su geçirmez bir poşet içinde Afet ve Acil Durum </a:t>
            </a:r>
            <a:r>
              <a:rPr lang="tr-TR" sz="1000" dirty="0" err="1">
                <a:solidFill>
                  <a:sysClr val="windowText" lastClr="000000"/>
                </a:solidFill>
                <a:latin typeface="Roboto" pitchFamily="2" charset="0"/>
                <a:ea typeface="Roboto" pitchFamily="2" charset="0"/>
              </a:rPr>
              <a:t>Çantası’na</a:t>
            </a:r>
            <a:r>
              <a:rPr lang="tr-TR" sz="1000" dirty="0">
                <a:solidFill>
                  <a:sysClr val="windowText" lastClr="000000"/>
                </a:solidFill>
                <a:latin typeface="Roboto" pitchFamily="2" charset="0"/>
                <a:ea typeface="Roboto" pitchFamily="2" charset="0"/>
              </a:rPr>
              <a:t> yerleştirin.</a:t>
            </a:r>
          </a:p>
          <a:p>
            <a:pPr algn="just" eaLnBrk="1" fontAlgn="auto" hangingPunct="1">
              <a:spcBef>
                <a:spcPct val="20000"/>
              </a:spcBef>
              <a:spcAft>
                <a:spcPts val="0"/>
              </a:spcAft>
              <a:buClr>
                <a:srgbClr val="F05A28"/>
              </a:buClr>
              <a:buSzPct val="120000"/>
              <a:buFont typeface="Wingdings" pitchFamily="2" charset="2"/>
              <a:buNone/>
              <a:defRPr/>
            </a:pPr>
            <a:endParaRPr lang="tr-TR" sz="1000" dirty="0">
              <a:solidFill>
                <a:sysClr val="windowText" lastClr="000000"/>
              </a:solidFill>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76804" name="Slayt Numarası Yer Tutucusu 3">
            <a:extLst>
              <a:ext uri="{FF2B5EF4-FFF2-40B4-BE49-F238E27FC236}">
                <a16:creationId xmlns:a16="http://schemas.microsoft.com/office/drawing/2014/main" id="{29F79383-30FA-4C58-9EF7-47646E596B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B4996E68-A1BF-4883-AF47-A3D297101976}" type="slidenum">
              <a:rPr lang="tr-TR" altLang="tr-TR" sz="1200" smtClean="0"/>
              <a:pPr/>
              <a:t>61</a:t>
            </a:fld>
            <a:endParaRPr lang="tr-TR" altLang="tr-T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ayt Resmi Yer Tutucusu 1">
            <a:extLst>
              <a:ext uri="{FF2B5EF4-FFF2-40B4-BE49-F238E27FC236}">
                <a16:creationId xmlns:a16="http://schemas.microsoft.com/office/drawing/2014/main" id="{69958DF2-2A5B-4A85-BBDE-4DCA543540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 Yer Tutucusu 2">
            <a:extLst>
              <a:ext uri="{FF2B5EF4-FFF2-40B4-BE49-F238E27FC236}">
                <a16:creationId xmlns:a16="http://schemas.microsoft.com/office/drawing/2014/main" id="{623CB5B9-574F-4D31-9F66-7198E86CFD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r>
              <a:rPr lang="tr-TR" altLang="tr-TR" sz="1000" b="1">
                <a:latin typeface="Roboto"/>
                <a:ea typeface="Roboto"/>
                <a:cs typeface="Roboto"/>
              </a:rPr>
              <a:t>Önerilen Süre: 1 dk.</a:t>
            </a:r>
          </a:p>
          <a:p>
            <a:pPr algn="just" eaLnBrk="1" hangingPunct="1">
              <a:spcBef>
                <a:spcPts val="600"/>
              </a:spcBef>
            </a:pPr>
            <a:r>
              <a:rPr lang="tr-TR" altLang="tr-TR" sz="1000" b="1" i="1">
                <a:latin typeface="Roboto"/>
                <a:ea typeface="Roboto"/>
                <a:cs typeface="Roboto"/>
              </a:rPr>
              <a:t>Slayt animasyonu tıklayınca başlar, sessizdir.</a:t>
            </a:r>
            <a:endParaRPr lang="tr-TR" altLang="tr-TR" sz="1000" i="1">
              <a:latin typeface="Roboto"/>
              <a:ea typeface="Roboto"/>
              <a:cs typeface="Roboto"/>
            </a:endParaRPr>
          </a:p>
          <a:p>
            <a:pPr algn="just" eaLnBrk="1" hangingPunct="1">
              <a:spcBef>
                <a:spcPct val="0"/>
              </a:spcBef>
            </a:pPr>
            <a:endParaRPr lang="tr-TR" altLang="tr-TR" sz="1000" b="1">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Evinizi gerektiğinde daha güvenli ve hızlı bir şekilde tahliye edebilmeniz için öncesinde bazı hazırlıklar yapmalısınız. Tahliyenin başarılı olması için;</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Önce çıkış yolları üzerinde bulunan ve tahliyeyi engelleyecek olan eşyaları kaldırın.</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Ailece tahliye planı yapmalısınız. Bu planda kaçış yolları, dışarıda toplanma noktası ve ilk kurtarılacak olan eşyalar da yer almalıdır. Bu planı asmayı da unutmayın.</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Evinize ve (varsa) aracınıza ait anahtarları herkesin görüp ulaşabileceği yere asın.</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Çıkış yoluna herkesin görebileceği ve karanlıkta yansıtıcı özeliği olan (fosforlu) çıkış işaretleri yerleştirin.</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Tahliye olurken vaktiniz varsa yapmanız gereken şey yaşadığınız yerlerin tesisatlarının kapatılmasıdır. Evimizde bulunan elektrik, su, gaz gibi tüm tesisatların yerlerini ve açma kapama pozisyonlarını öğrenmeliyiz. Şalterlerin açık ya da kapalı yönleri için karanlıkta da gösterir fosforlu etiketleri kullanabilirsiniz. Ayrıca siz evde olmadığınızda tesisatın kapatılması görevi diğer aile fertlerinin olacaktır. Onların da tesisatların yerlerini bildiğinden ve açık kapalı pozisyonlarında şüpheye düşmediklerinden emin olmanız gerekecektir. Aile Afet Planınızı yaparken bunları konuşup yerlerini öğreniniz ve öğretiniz.</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Her altı ayda bir tahliye tatbikatı yapılmalıdır. Düzenli tatbikatlar size tahliye sırasında hız ve güvenlik sağlayacaktır. </a:t>
            </a:r>
          </a:p>
        </p:txBody>
      </p:sp>
      <p:sp>
        <p:nvSpPr>
          <p:cNvPr id="78852" name="Slayt Numarası Yer Tutucusu 3">
            <a:extLst>
              <a:ext uri="{FF2B5EF4-FFF2-40B4-BE49-F238E27FC236}">
                <a16:creationId xmlns:a16="http://schemas.microsoft.com/office/drawing/2014/main" id="{D915EE4E-3A92-4807-9CCB-80D87BBAD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B97CF0B0-C719-42BC-9403-E46E5FB2FBC5}" type="slidenum">
              <a:rPr lang="tr-TR" altLang="tr-TR" sz="1200" smtClean="0"/>
              <a:pPr/>
              <a:t>62</a:t>
            </a:fld>
            <a:endParaRPr lang="tr-TR" altLang="tr-T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ayt Resmi Yer Tutucusu 1">
            <a:extLst>
              <a:ext uri="{FF2B5EF4-FFF2-40B4-BE49-F238E27FC236}">
                <a16:creationId xmlns:a16="http://schemas.microsoft.com/office/drawing/2014/main" id="{33FE679A-2EE0-4A1A-AF7F-50401B9277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B24FEC2A-C94E-4D62-A27A-AC35C90FB624}"/>
              </a:ext>
            </a:extLst>
          </p:cNvPr>
          <p:cNvSpPr>
            <a:spLocks noGrp="1"/>
          </p:cNvSpPr>
          <p:nvPr>
            <p:ph type="body" idx="1"/>
          </p:nvPr>
        </p:nvSpPr>
        <p:spPr/>
        <p:txBody>
          <a:bodyPr/>
          <a:lstStyle/>
          <a:p>
            <a:pPr algn="just" eaLnBrk="1" fontAlgn="auto" hangingPunct="1">
              <a:spcBef>
                <a:spcPts val="0"/>
              </a:spcBef>
              <a:spcAft>
                <a:spcPts val="0"/>
              </a:spcAft>
              <a:defRPr/>
            </a:pPr>
            <a:r>
              <a:rPr lang="tr-TR" sz="1000" b="1" dirty="0">
                <a:latin typeface="Roboto" pitchFamily="2" charset="0"/>
                <a:ea typeface="Roboto" pitchFamily="2" charset="0"/>
              </a:rPr>
              <a:t>Önerilen Süre: 1dk. 15 sn.</a:t>
            </a:r>
          </a:p>
          <a:p>
            <a:pPr algn="just" eaLnBrk="1" fontAlgn="auto" hangingPunct="1">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Olası bir afet ve acil durum sonrası aile fertleri ile buluşacağımız toplanma alanlarımızı öğrenmeliyiz.</a:t>
            </a:r>
          </a:p>
          <a:p>
            <a:pPr algn="just" eaLnBrk="1" fontAlgn="auto" hangingPunct="1">
              <a:spcBef>
                <a:spcPts val="0"/>
              </a:spcBef>
              <a:spcAft>
                <a:spcPts val="600"/>
              </a:spcAft>
              <a:defRPr/>
            </a:pPr>
            <a:r>
              <a:rPr lang="tr-TR" sz="1000" dirty="0">
                <a:latin typeface="Roboto" pitchFamily="2" charset="0"/>
                <a:ea typeface="Roboto" pitchFamily="2" charset="0"/>
              </a:rPr>
              <a:t>Toplanma Alanları; afet ve acil durumlar sonrasında geçici barınma merkezleri hazır olana kadar geçecek süre içerisinde yaşanacak paniği önlemek ve sağlıklı bilgi alışverişini sağlamak amacıyla halkın tehlikeli bölgeden uzaklaşarak toplanabileceği güvenli alanlardır. </a:t>
            </a: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b="1" dirty="0">
                <a:latin typeface="Roboto" pitchFamily="2" charset="0"/>
                <a:ea typeface="Roboto" pitchFamily="2" charset="0"/>
              </a:rPr>
              <a:t>Evime En Yakın Toplanma Alanını Nasıl Öğrenebilirim?</a:t>
            </a:r>
          </a:p>
          <a:p>
            <a:pPr algn="just" eaLnBrk="1" fontAlgn="auto" hangingPunct="1">
              <a:spcBef>
                <a:spcPts val="0"/>
              </a:spcBef>
              <a:spcAft>
                <a:spcPts val="600"/>
              </a:spcAft>
              <a:defRPr/>
            </a:pPr>
            <a:r>
              <a:rPr lang="tr-TR" sz="1000" dirty="0">
                <a:latin typeface="Roboto" pitchFamily="2" charset="0"/>
                <a:ea typeface="Roboto" pitchFamily="2" charset="0"/>
              </a:rPr>
              <a:t>Afet ve acil durum toplanma alanlarının yerleri, çeşitli kritere göre bağlı bulunduğu ilgili belediyeler tarafından belirlenmektedir. Bu alanlar, Türkiye Afet Müdahale Planı (TAMP) kapsamındaki 81 ilin İl Afet Müdahale Planı’nda belirtilmektedir. Acil durum toplanma alanları ile ilgili bilgi almak isteyen vatandaşlar e-Devlet sistemine (https://www.turkiye.gov.tr) giriş yaparak “Acil Toplanma Alanı Sorgulama” başlığından, ikametlerine en yakın toplanma alanının bilgilerini öğrenebilirler. Kendi toplanma alanınızı ve oraya nasıl ulaşacağınızı mutlaka öğren!. Ailenizle mahalle buluşma noktanız burası olmayabilir ancak sıcak aş, battaniye vb. yardımların dağıtımı bu noktalardan yapılacaktır.</a:t>
            </a: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Afet ve acil durum toplanma tabelalarının hangi kriterler çerçevesinde belirleneceği de detaylı bir şekilde anlatılmıştır. QR kodunun hemen yanında bulunan numaralar sırasıyla il trafik kodunu, ilçe kodunu, mahalle kodunu ve alan numarasını temsil etmektedir. Buna göre İstanbul’un Şişli ilçesinde yer alan bir afet ve acil durum toplanma tabelasındaki 3429 numarası il ve ilçeyi, 010 mahalleyi ve son olarak 01 ise bölgedeki alan numarasını anlatmaktadır. Tabela üzerindeki QR kodu yardımıyla alan bilgisi adres olarak paylaşılabilmektedir.</a:t>
            </a:r>
          </a:p>
          <a:p>
            <a:pPr algn="just" eaLnBrk="1" fontAlgn="auto" hangingPunct="1">
              <a:spcBef>
                <a:spcPts val="0"/>
              </a:spcBef>
              <a:spcAft>
                <a:spcPts val="600"/>
              </a:spcAft>
              <a:defRPr/>
            </a:pPr>
            <a:r>
              <a:rPr lang="tr-TR" sz="1000" b="1" dirty="0">
                <a:latin typeface="Roboto" pitchFamily="2" charset="0"/>
                <a:ea typeface="Roboto" pitchFamily="2" charset="0"/>
              </a:rPr>
              <a:t>Ayrıca olası bir afet ve acil durum sonrası aile fertleri ile ev içerisinde buluşacağımız bir yer belirlemelisiniz. Bu buluşma yeri; çıkış yolu üzerinde, güvenli bir yer olmalıdır. Herhangi bir afet ve acil durumda tüm aile üyeleri ev içerisinde ise buluşulacak yer burası olacaktır. Hazırladığınız afet ve acil durum çantası, çocuk aktivite çantası bu buluşma noktasında durursa çıkarken almak kolay olacaktır.</a:t>
            </a:r>
          </a:p>
          <a:p>
            <a:pPr algn="just" eaLnBrk="1" fontAlgn="auto" hangingPunct="1">
              <a:spcBef>
                <a:spcPts val="0"/>
              </a:spcBef>
              <a:spcAft>
                <a:spcPts val="600"/>
              </a:spcAft>
              <a:defRPr/>
            </a:pPr>
            <a:r>
              <a:rPr lang="tr-TR" sz="1000" b="1" dirty="0">
                <a:latin typeface="Roboto" pitchFamily="2" charset="0"/>
                <a:ea typeface="Roboto" pitchFamily="2" charset="0"/>
              </a:rPr>
              <a:t>Mahallenizin güvenli olmaması ya da oradaki buluşma yerine ulaşamıyor olmanız durumunda, mahalleniz dışında buluşacağınız bir yer belirleyin. </a:t>
            </a: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Toplanma alanı ile karıştırılabilen kavramlardan biri olan «barınma alanı» ise afetzedelerin barınma ihtiyaçlarını gidermek için </a:t>
            </a:r>
            <a:r>
              <a:rPr lang="tr-TR" sz="1000" dirty="0" err="1">
                <a:latin typeface="Roboto" pitchFamily="2" charset="0"/>
                <a:ea typeface="Roboto" pitchFamily="2" charset="0"/>
              </a:rPr>
              <a:t>çadırkent-konteynerkent</a:t>
            </a:r>
            <a:r>
              <a:rPr lang="tr-TR" sz="1000" dirty="0">
                <a:latin typeface="Roboto" pitchFamily="2" charset="0"/>
                <a:ea typeface="Roboto" pitchFamily="2" charset="0"/>
              </a:rPr>
              <a:t> kurulacak alanları tanımlanmaktadır. </a:t>
            </a: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1:</a:t>
            </a:r>
            <a:endParaRPr lang="tr-TR" sz="900" i="1" u="sng"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Toplanma Alanları Diğer Kavramlarla Karıştırılıyor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Toplanma alanları, Türkiye Afet Müdahale Planı’nda (TAMP) yer alan diğer bazı kavramlarla karıştırılabilmektedir. Barınma alanı ve tahliye alanı kavramları, günlük hayatta toplanma alanı kavramı yerine yanlış şekilde kullanılmaktadır. Afet ve acil durum toplanma alanı, afet ve acil durumlar sonrasında geçici barınma merkezleri hazır olana kadar geçecek süre içerisinde paniği önlemek ve sağlıklı bilgi alışverişini sağlamak amacıyla halkın tehlikeli bölgeden uzaklaşarak toplanabileceği güvenli alanları ifade etmektedir. Yani bu alanlar, vatandaşların hızla bir araya gelmesi ve bir süre beklemesi için seçilmektedir. Buna göre İstanbul’da 2.864, Türkiye genelinde yaklaşık 15.984 toplanma alanı bulunmaktadır.</a:t>
            </a:r>
          </a:p>
          <a:p>
            <a:pPr algn="just" eaLnBrk="1" fontAlgn="auto" hangingPunct="1">
              <a:spcBef>
                <a:spcPts val="0"/>
              </a:spcBef>
              <a:spcAft>
                <a:spcPts val="300"/>
              </a:spcAft>
              <a:defRPr/>
            </a:pPr>
            <a:r>
              <a:rPr lang="tr-TR" sz="900" i="1" dirty="0">
                <a:latin typeface="Roboto" pitchFamily="2" charset="0"/>
                <a:ea typeface="Roboto" pitchFamily="2" charset="0"/>
              </a:rPr>
              <a:t>Toplanma alanı ile karıştırılabilen kavramlardan olan barınma alanı, afetzedelerin barınma ihtiyaçlarını gidermek için </a:t>
            </a:r>
            <a:r>
              <a:rPr lang="tr-TR" sz="900" i="1" dirty="0" err="1">
                <a:latin typeface="Roboto" pitchFamily="2" charset="0"/>
                <a:ea typeface="Roboto" pitchFamily="2" charset="0"/>
              </a:rPr>
              <a:t>çadırkent-konteynerkent</a:t>
            </a:r>
            <a:r>
              <a:rPr lang="tr-TR" sz="900" i="1" dirty="0">
                <a:latin typeface="Roboto" pitchFamily="2" charset="0"/>
                <a:ea typeface="Roboto" pitchFamily="2" charset="0"/>
              </a:rPr>
              <a:t> kurulacak alanları tanımlamaktadır. Karıştırılan bir diğer kavram olan «tahliye alanı» ise vatandaşların güvenli bir şekilde afet bölgesinden tahliye edileceği, ulaşım yollarına yakın ve toplanma alanlarına nazaran daha geniş alanları ifade etmektedir. Barınma alanı ve tahliye alanı, toplanma alanından farklı ihtiyaçları karşıladığı için toplanma alanından farklı ölçütlere göre belirleniyor.</a:t>
            </a:r>
          </a:p>
          <a:p>
            <a:pPr algn="just" eaLnBrk="1" fontAlgn="auto" hangingPunct="1">
              <a:spcBef>
                <a:spcPts val="0"/>
              </a:spcBef>
              <a:spcAft>
                <a:spcPts val="300"/>
              </a:spcAft>
              <a:defRPr/>
            </a:pP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2:</a:t>
            </a:r>
            <a:endParaRPr lang="tr-TR" sz="900" i="1" u="sng"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Toplanma Alanları Nasıl Belirleniyor?</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Her açık ya da boş alan, toplanma alanı olmaya uygun nitelik taşımamaktadır. Toplanma alanları belirlenirken çeşitli kriterler bir arada değerlendirilmektedir. Her bir kriterin önemi ağırlıklı olarak hesap ediliyor ve kriterleri karşılama durumuna göre o yerin toplanma alanı olup olamayacağı tespit ediliyor. Afet ve acil durum toplanma alanı tespit kriterlerini: Bölgedeki nüfus yoğunluğu, alanın ulaşım ve tahliye edilme kolaylığı, mümkün olduğunca engellilerin ve yaşlıların ulaşımına uygun olması, ikincil tehlikelerden uzaklığı, mümkün olduğunca engebesiz düz arazilerde yer alması, konut alanlarına yakın ancak yapısal ve yapısal olmayan unsurlardan etkilenmiyor olması, elektrik, su, tuvalet gibi temel ihtiyaçlar ve benzeri unsurların karşılanabileceği yapılara yakın olması oluşturmaktadır. Bu kriterleri ağırlıklı hesaplamaya uygun olarak karşılayan yerler, toplanma alanı olarak tespit edilmektedir.</a:t>
            </a:r>
          </a:p>
          <a:p>
            <a:pPr algn="just" eaLnBrk="1" fontAlgn="auto" hangingPunct="1">
              <a:spcBef>
                <a:spcPts val="0"/>
              </a:spcBef>
              <a:spcAft>
                <a:spcPts val="300"/>
              </a:spcAft>
              <a:defRPr/>
            </a:pPr>
            <a:br>
              <a:rPr lang="tr-TR" sz="900" i="1" dirty="0">
                <a:latin typeface="Roboto" pitchFamily="2" charset="0"/>
                <a:ea typeface="Roboto" pitchFamily="2" charset="0"/>
              </a:rPr>
            </a:br>
            <a:r>
              <a:rPr lang="tr-TR" sz="900" b="1" i="1" u="sng" dirty="0">
                <a:latin typeface="Roboto" pitchFamily="2" charset="0"/>
                <a:ea typeface="Roboto" pitchFamily="2" charset="0"/>
              </a:rPr>
              <a:t>Bilgi Notu 3:</a:t>
            </a:r>
          </a:p>
          <a:p>
            <a:pPr algn="just" eaLnBrk="1" fontAlgn="auto" hangingPunct="1">
              <a:spcBef>
                <a:spcPts val="0"/>
              </a:spcBef>
              <a:spcAft>
                <a:spcPts val="300"/>
              </a:spcAft>
              <a:defRPr/>
            </a:pPr>
            <a:r>
              <a:rPr lang="tr-TR" sz="900" b="1" i="1" dirty="0">
                <a:latin typeface="Roboto" pitchFamily="2" charset="0"/>
                <a:ea typeface="Roboto" pitchFamily="2" charset="0"/>
              </a:rPr>
              <a:t>Toplanma Alanı Bilgisine Erişim İçin;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e-Devlet sistemine girin ve T.C. kimlik numaranızı yazın,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Ardından </a:t>
            </a:r>
            <a:r>
              <a:rPr lang="tr-TR" sz="900" i="1" dirty="0" err="1">
                <a:latin typeface="Roboto" pitchFamily="2" charset="0"/>
                <a:ea typeface="Roboto" pitchFamily="2" charset="0"/>
              </a:rPr>
              <a:t>AFAD’ın</a:t>
            </a:r>
            <a:r>
              <a:rPr lang="tr-TR" sz="900" i="1" dirty="0">
                <a:latin typeface="Roboto" pitchFamily="2" charset="0"/>
                <a:ea typeface="Roboto" pitchFamily="2" charset="0"/>
              </a:rPr>
              <a:t> sunduğu hizmetlerden Afet ve Acil Durum Toplanma </a:t>
            </a:r>
            <a:r>
              <a:rPr lang="tr-TR" sz="900" i="1" dirty="0" err="1">
                <a:latin typeface="Roboto" pitchFamily="2" charset="0"/>
                <a:ea typeface="Roboto" pitchFamily="2" charset="0"/>
              </a:rPr>
              <a:t>Alanları’nı</a:t>
            </a:r>
            <a:r>
              <a:rPr lang="tr-TR" sz="900" i="1" dirty="0">
                <a:latin typeface="Roboto" pitchFamily="2" charset="0"/>
                <a:ea typeface="Roboto" pitchFamily="2" charset="0"/>
              </a:rPr>
              <a:t> seçin,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İkamet ettiğiniz adrese en yakın toplanma alanını belirleyin,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Harita özelliğinden yararlanarak alanın yerini öğrenin,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Alanın adres ve koordinat bilgilerini kaydedin,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Afet ve Acil Durum Planınıza bu alanı ekleyin,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Alanı önceden görün ve alana gidiş için alternatif rotalar belirleyin,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Aile bireyleri ile bu alanı paylaşın, (alan bilgisi adres olarak paylaşılabileceği gibi alanda bulunan tabela üzerindeki </a:t>
            </a:r>
            <a:r>
              <a:rPr lang="tr-TR" sz="900" i="1" dirty="0" err="1">
                <a:latin typeface="Roboto" pitchFamily="2" charset="0"/>
                <a:ea typeface="Roboto" pitchFamily="2" charset="0"/>
              </a:rPr>
              <a:t>karekod</a:t>
            </a:r>
            <a:r>
              <a:rPr lang="tr-TR" sz="900" i="1" dirty="0">
                <a:latin typeface="Roboto" pitchFamily="2" charset="0"/>
                <a:ea typeface="Roboto" pitchFamily="2" charset="0"/>
              </a:rPr>
              <a:t> okutularak da paylaşılabilir.)</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Afet ve acil durumlarda adresini paylaştığınız alanda buluşmayı kararlaştırın,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Alana giderken afet ve acil durum çantanızı alın,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Çantanızda bulunan pilli radyoyu çalıştırın,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Geçici barınma merkezleri oluşturulana kadar bu alanda bulunun.</a:t>
            </a:r>
          </a:p>
          <a:p>
            <a:pPr marL="171450" indent="-17145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Bu alanda tehlikelerden uzak olacağınızı ve doğru bilgilerin size ulaşacağını unutmayın,</a:t>
            </a:r>
            <a:endParaRPr lang="tr-TR" sz="900" i="1" u="sng"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80900" name="Slayt Numarası Yer Tutucusu 3">
            <a:extLst>
              <a:ext uri="{FF2B5EF4-FFF2-40B4-BE49-F238E27FC236}">
                <a16:creationId xmlns:a16="http://schemas.microsoft.com/office/drawing/2014/main" id="{12FC377C-870C-469A-BD60-BD36A8B570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D1BFD662-15FF-46E3-9793-D006D9BE303D}" type="slidenum">
              <a:rPr lang="tr-TR" altLang="tr-TR" sz="1200" smtClean="0"/>
              <a:pPr/>
              <a:t>63</a:t>
            </a:fld>
            <a:endParaRPr lang="tr-TR" altLang="tr-T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ayt Resmi Yer Tutucusu 1">
            <a:extLst>
              <a:ext uri="{FF2B5EF4-FFF2-40B4-BE49-F238E27FC236}">
                <a16:creationId xmlns:a16="http://schemas.microsoft.com/office/drawing/2014/main" id="{A32B50AC-C121-4B7D-B9BB-7D19DE67AC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1520F890-91DB-4625-B231-AA1C383B6199}"/>
              </a:ext>
            </a:extLst>
          </p:cNvPr>
          <p:cNvSpPr>
            <a:spLocks noGrp="1"/>
          </p:cNvSpPr>
          <p:nvPr>
            <p:ph type="body" idx="1"/>
          </p:nvPr>
        </p:nvSpPr>
        <p:spPr/>
        <p:txBody>
          <a:bodyPr/>
          <a:lstStyle/>
          <a:p>
            <a:pPr eaLnBrk="1" fontAlgn="auto" hangingPunct="1">
              <a:spcBef>
                <a:spcPts val="0"/>
              </a:spcBef>
              <a:spcAft>
                <a:spcPts val="0"/>
              </a:spcAft>
              <a:defRPr/>
            </a:pPr>
            <a:r>
              <a:rPr lang="tr-TR" sz="1000" b="1" dirty="0">
                <a:latin typeface="Roboto" pitchFamily="2" charset="0"/>
                <a:ea typeface="Roboto" pitchFamily="2" charset="0"/>
              </a:rPr>
              <a:t>Önerilen Süre: 1 dk. 30 sn.</a:t>
            </a:r>
          </a:p>
          <a:p>
            <a:pPr eaLnBrk="1" fontAlgn="auto" hangingPunct="1">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Ülkemizde çeşitli nedenlerle pek çok yangın çıkmakta, maddi ve manevi kayıpların yanında onlarca insanımız hayatını kaybetmektedir. Bu kayıpların yaşanmaması veya en aza indirilmesi için; herkes, “yangınlara karşı alınması gereken tedbirleri” ve  “bir yangın karşısında yapılması gerekenleri” öğrenmelidir.</a:t>
            </a:r>
          </a:p>
          <a:p>
            <a:pPr algn="just" eaLnBrk="1" fontAlgn="auto" hangingPunct="1">
              <a:spcBef>
                <a:spcPts val="0"/>
              </a:spcBef>
              <a:spcAft>
                <a:spcPts val="600"/>
              </a:spcAft>
              <a:buFont typeface="Arial" pitchFamily="34" charset="0"/>
              <a:buNone/>
              <a:defRPr/>
            </a:pPr>
            <a:r>
              <a:rPr lang="tr-TR" sz="1000" dirty="0">
                <a:latin typeface="Roboto" pitchFamily="2" charset="0"/>
                <a:ea typeface="Roboto" pitchFamily="2" charset="0"/>
              </a:rPr>
              <a:t>Elektrik kaynaklı yangınlar; kısa devre, kıvılcım, voltaj kaybı ve aşırı ısınma gibi nedenlerle gerçekleşmektedir. Bu olaylar, standart dışı malzeme kullanımı, yanlış tesisat kurulumu, elektrik hatlarına aşırı yüklenme, kontrol ve bakım eksikliği gibi diğer etmenlerle birleşince elektrik kaynaklı yangın riskleri doğurmaktadır. </a:t>
            </a:r>
            <a:endParaRPr lang="en-US" sz="1000" dirty="0">
              <a:latin typeface="Roboto" pitchFamily="2" charset="0"/>
              <a:ea typeface="Roboto" pitchFamily="2" charset="0"/>
            </a:endParaRPr>
          </a:p>
          <a:p>
            <a:pPr algn="just" eaLnBrk="1" fontAlgn="auto" hangingPunct="1">
              <a:spcBef>
                <a:spcPts val="0"/>
              </a:spcBef>
              <a:spcAft>
                <a:spcPts val="600"/>
              </a:spcAft>
              <a:buFont typeface="Arial" pitchFamily="34" charset="0"/>
              <a:buNone/>
              <a:defRPr/>
            </a:pPr>
            <a:r>
              <a:rPr lang="tr-TR" sz="1000" dirty="0">
                <a:latin typeface="Roboto" pitchFamily="2" charset="0"/>
                <a:ea typeface="Roboto" pitchFamily="2" charset="0"/>
              </a:rPr>
              <a:t>Doğalgazın yangına neden olması için bir sızıntı olması ve bu sızan gazın tutuşması gerekmektedir. Gaz sızıntısının öncelikli nedenleri tesisat arızası, ocağın kendiliğinden sönmesi ve emniyetinin olmamasıdır. Sızan gaz yeterli seviyeye ulaştığında bir ateş kaynağı ile karşılaşırsa patlayabilir. Muhtemel ateş kaynakları, elektrik düğmeleri, sigara, çakmak veya el fenerleri olabilir. Evimizde veya yaşam alanlarımızda bizim için yangın riski oluşturabilecek diğer bir durum ise tüp gazlardır. Kaçak olarak imal edilmiş ve markasız standart dışı tüpler, tüpün uzman olmayan kişilerce doldurulması veya takılması, standart dışı şofben ve ocak kullanımı, kaçak kontrolünün yanlış yapılması gibi bir çok etken </a:t>
            </a:r>
            <a:r>
              <a:rPr lang="tr-TR" sz="1000" dirty="0" err="1">
                <a:latin typeface="Roboto" pitchFamily="2" charset="0"/>
                <a:ea typeface="Roboto" pitchFamily="2" charset="0"/>
              </a:rPr>
              <a:t>tüpgaz</a:t>
            </a:r>
            <a:r>
              <a:rPr lang="tr-TR" sz="1000" dirty="0">
                <a:latin typeface="Roboto" pitchFamily="2" charset="0"/>
                <a:ea typeface="Roboto" pitchFamily="2" charset="0"/>
              </a:rPr>
              <a:t> kaynaklı yangın riskleri oluşturmaktadır.</a:t>
            </a:r>
          </a:p>
          <a:p>
            <a:pPr algn="just" eaLnBrk="1" fontAlgn="auto" hangingPunct="1">
              <a:spcBef>
                <a:spcPts val="0"/>
              </a:spcBef>
              <a:spcAft>
                <a:spcPts val="600"/>
              </a:spcAft>
              <a:buFont typeface="Arial" pitchFamily="34" charset="0"/>
              <a:buNone/>
              <a:defRPr/>
            </a:pPr>
            <a:r>
              <a:rPr lang="tr-TR" sz="1000" dirty="0">
                <a:latin typeface="Roboto" pitchFamily="2" charset="0"/>
                <a:ea typeface="Roboto" pitchFamily="2" charset="0"/>
              </a:rPr>
              <a:t>Yaşadığımız alanlarda ısınmak için kullandığımız ısıtıcıların ve sobaların, sarsıntıya karşı sabitlenmemesi, bacalarının, borularının, ısıtma sistemlerinin yıllık bakımlarının yapılmaması, sobaların temizlenmemesi ve hatalı baca inşası gibi birçok etken yangın riskine neden olmaktadır. </a:t>
            </a:r>
          </a:p>
          <a:p>
            <a:pPr marL="0" lvl="1" algn="just" eaLnBrk="1" fontAlgn="auto" hangingPunct="1">
              <a:spcBef>
                <a:spcPts val="0"/>
              </a:spcBef>
              <a:spcAft>
                <a:spcPts val="600"/>
              </a:spcAft>
              <a:buFont typeface="Arial" pitchFamily="34" charset="0"/>
              <a:buNone/>
              <a:defRPr/>
            </a:pPr>
            <a:r>
              <a:rPr lang="sv-SE" sz="1000" dirty="0">
                <a:latin typeface="Roboto" pitchFamily="2" charset="0"/>
                <a:ea typeface="Roboto" pitchFamily="2" charset="0"/>
              </a:rPr>
              <a:t>Petrol veya petrol ürünleri, </a:t>
            </a:r>
            <a:r>
              <a:rPr lang="tr-TR" sz="1000" dirty="0">
                <a:latin typeface="Roboto" pitchFamily="2" charset="0"/>
                <a:ea typeface="Roboto" pitchFamily="2" charset="0"/>
              </a:rPr>
              <a:t>benzin, tiner, gaz yağı, ispirto, boya</a:t>
            </a:r>
            <a:r>
              <a:rPr lang="sv-SE" sz="1000" dirty="0">
                <a:latin typeface="Roboto" pitchFamily="2" charset="0"/>
                <a:ea typeface="Roboto" pitchFamily="2" charset="0"/>
              </a:rPr>
              <a:t> gibi çoğu yanıcı sıvılar kendi başlarına ve/veya herhangi bir afet durumunda büyük riskler oluşturmaktadır.</a:t>
            </a:r>
            <a:r>
              <a:rPr lang="tr-TR" sz="1000" dirty="0">
                <a:latin typeface="Roboto" pitchFamily="2" charset="0"/>
                <a:ea typeface="Roboto" pitchFamily="2" charset="0"/>
              </a:rPr>
              <a:t> Aynı zamanda tuz ruhu, çamaşır suyu gibi aşındırıcı sıvılar veya zehirli maddeler de d</a:t>
            </a:r>
            <a:r>
              <a:rPr lang="sv-SE" sz="1000" dirty="0">
                <a:latin typeface="Roboto" pitchFamily="2" charset="0"/>
                <a:ea typeface="Roboto" pitchFamily="2" charset="0"/>
              </a:rPr>
              <a:t>ü</a:t>
            </a:r>
            <a:r>
              <a:rPr lang="tr-TR" sz="1000" dirty="0" err="1">
                <a:latin typeface="Roboto" pitchFamily="2" charset="0"/>
                <a:ea typeface="Roboto" pitchFamily="2" charset="0"/>
              </a:rPr>
              <a:t>şüp</a:t>
            </a:r>
            <a:r>
              <a:rPr lang="sv-SE" sz="1000" dirty="0">
                <a:latin typeface="Roboto" pitchFamily="2" charset="0"/>
                <a:ea typeface="Roboto" pitchFamily="2" charset="0"/>
              </a:rPr>
              <a:t> saçılma</a:t>
            </a:r>
            <a:r>
              <a:rPr lang="tr-TR" sz="1000" dirty="0">
                <a:latin typeface="Roboto" pitchFamily="2" charset="0"/>
                <a:ea typeface="Roboto" pitchFamily="2" charset="0"/>
              </a:rPr>
              <a:t> nedeniyle hem yanıcı hem de zehirli gaz çıkarma özellikleri nedeniyle ciddi riskler taşımaktadır. </a:t>
            </a:r>
          </a:p>
          <a:p>
            <a:pPr algn="just" eaLnBrk="1" fontAlgn="auto" hangingPunct="1">
              <a:spcBef>
                <a:spcPts val="0"/>
              </a:spcBef>
              <a:spcAft>
                <a:spcPts val="600"/>
              </a:spcAft>
              <a:defRPr/>
            </a:pPr>
            <a:r>
              <a:rPr lang="tr-TR" sz="1000" dirty="0">
                <a:latin typeface="Roboto" pitchFamily="2" charset="0"/>
                <a:ea typeface="Roboto" pitchFamily="2" charset="0"/>
              </a:rPr>
              <a:t>Bir çok yangın insanların bilinçsiz ve özensiz davranışlarının sonucunda çıkmaktadır. Söndürülmeden yere atılan sigaralar, çocuklar tarafından kullanılan kibrit ve çakmaklar, son zamanlarda yaygın olarak kullanılan mumlar, ev hanımlarının mutfakta yemek veya kızartma yaparken dikkatsizliği sonucu yanan ocak üzerinde unutulmuş kızgın yağlar, özellikle çabuk alev alan yanıcı malzemelerin, ısı üreten soba, ütü, ocak vb. eşyaların çok yakınına bırakılması ve ateşe meraklı çocukların bilinçsiz davranışları çok ciddi yangın riskleri doğurmaktadır. </a:t>
            </a:r>
          </a:p>
          <a:p>
            <a:pPr algn="just" eaLnBrk="1" fontAlgn="auto" hangingPunct="1">
              <a:spcBef>
                <a:spcPts val="0"/>
              </a:spcBef>
              <a:spcAft>
                <a:spcPts val="600"/>
              </a:spcAft>
              <a:defRPr/>
            </a:pPr>
            <a:r>
              <a:rPr lang="tr-TR" altLang="tr-TR" sz="1000" dirty="0">
                <a:latin typeface="Roboto" pitchFamily="2" charset="0"/>
                <a:ea typeface="Roboto" pitchFamily="2" charset="0"/>
              </a:rPr>
              <a:t>Bu yangın risklerine karşı önlemlerin alınması konusunda herkesin evinde uygulayabileceği basit tedbirler bulunmaktadır. Örneğin; </a:t>
            </a:r>
          </a:p>
          <a:p>
            <a:pPr eaLnBrk="1" fontAlgn="auto" hangingPunct="1">
              <a:spcBef>
                <a:spcPct val="0"/>
              </a:spcBef>
              <a:spcAft>
                <a:spcPts val="0"/>
              </a:spcAft>
              <a:defRPr/>
            </a:pPr>
            <a:r>
              <a:rPr lang="tr-TR" sz="1000" b="1" u="sng" dirty="0">
                <a:solidFill>
                  <a:schemeClr val="tx2"/>
                </a:solidFill>
                <a:latin typeface="Roboto" pitchFamily="2" charset="0"/>
                <a:ea typeface="Roboto" pitchFamily="2" charset="0"/>
              </a:rPr>
              <a:t>Tıklayın;</a:t>
            </a:r>
          </a:p>
          <a:p>
            <a:pPr marL="252000" indent="-180000"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Standartlara uygun malzemelerin kullanılması</a:t>
            </a:r>
          </a:p>
          <a:p>
            <a:pPr marL="252000" indent="-180000"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Elektrikli cihazların güvenli kullanımı</a:t>
            </a:r>
          </a:p>
          <a:p>
            <a:pPr marL="252000" indent="-180000"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Bakım ve kontrol</a:t>
            </a:r>
          </a:p>
          <a:p>
            <a:pPr marL="252000" indent="-180000"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Evimizde yangın detektörünün ve yangın tüpünün bulunması</a:t>
            </a:r>
          </a:p>
          <a:p>
            <a:pPr marL="252000" indent="-180000"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Konuyla ilgili eğitimlere katılarak bilgilenmek </a:t>
            </a:r>
          </a:p>
          <a:p>
            <a:pPr eaLnBrk="1" fontAlgn="auto" hangingPunct="1">
              <a:lnSpc>
                <a:spcPct val="150000"/>
              </a:lnSpc>
              <a:spcBef>
                <a:spcPts val="0"/>
              </a:spcBef>
              <a:spcAft>
                <a:spcPts val="0"/>
              </a:spcAft>
              <a:buClr>
                <a:schemeClr val="accent1">
                  <a:lumMod val="75000"/>
                </a:schemeClr>
              </a:buClr>
              <a:defRPr/>
            </a:pPr>
            <a:r>
              <a:rPr lang="tr-TR" sz="1000" dirty="0">
                <a:latin typeface="Roboto" pitchFamily="2" charset="0"/>
                <a:ea typeface="Roboto" pitchFamily="2" charset="0"/>
              </a:rPr>
              <a:t>bu basit tedbirlerin konu başlıklarıdır. </a:t>
            </a:r>
          </a:p>
          <a:p>
            <a:pPr eaLnBrk="1" fontAlgn="auto" hangingPunct="1">
              <a:spcBef>
                <a:spcPts val="0"/>
              </a:spcBef>
              <a:spcAft>
                <a:spcPts val="0"/>
              </a:spcAft>
              <a:defRPr/>
            </a:pPr>
            <a:endParaRPr lang="tr-TR" sz="1000" b="1" i="1" dirty="0">
              <a:latin typeface="Roboto" pitchFamily="2" charset="0"/>
              <a:ea typeface="Roboto" pitchFamily="2" charset="0"/>
            </a:endParaRPr>
          </a:p>
          <a:p>
            <a:pPr eaLnBrk="1" fontAlgn="auto" hangingPunct="1">
              <a:spcBef>
                <a:spcPts val="0"/>
              </a:spcBef>
              <a:spcAft>
                <a:spcPts val="600"/>
              </a:spcAft>
              <a:defRPr/>
            </a:pPr>
            <a:r>
              <a:rPr lang="tr-TR" sz="900" b="1" i="1" u="sng" dirty="0">
                <a:latin typeface="Roboto" pitchFamily="2" charset="0"/>
                <a:ea typeface="Roboto" pitchFamily="2" charset="0"/>
              </a:rPr>
              <a:t>Bilgi Notu:</a:t>
            </a:r>
            <a:r>
              <a:rPr lang="tr-TR" sz="900" b="1" i="1" dirty="0">
                <a:latin typeface="Roboto" pitchFamily="2" charset="0"/>
                <a:ea typeface="Roboto" pitchFamily="2" charset="0"/>
              </a:rPr>
              <a:t> Soba Zehirlenmeleri</a:t>
            </a:r>
          </a:p>
          <a:p>
            <a:pPr algn="just" eaLnBrk="1" fontAlgn="auto" hangingPunct="1">
              <a:spcBef>
                <a:spcPts val="0"/>
              </a:spcBef>
              <a:spcAft>
                <a:spcPts val="600"/>
              </a:spcAft>
              <a:defRPr/>
            </a:pPr>
            <a:r>
              <a:rPr lang="tr-TR" sz="900" i="1" dirty="0">
                <a:latin typeface="Roboto" pitchFamily="2" charset="0"/>
                <a:ea typeface="Roboto" pitchFamily="2" charset="0"/>
              </a:rPr>
              <a:t>Soba zehirlenmelerinden yaşanan ölümler çok ciddi bir sorundur.  Soba zehirlenmelerinin asıl nedeni genellikle bilinçsizliktir. Soba zehirlenmelerinde zehirlenmeye neden olan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gazıdır. Bu gaz sadece sobalardan değil açık ateşin olduğu banyo, mutfak gibi yerlerde de bulunmaktadır.</a:t>
            </a:r>
          </a:p>
          <a:p>
            <a:pPr algn="just" eaLnBrk="1" fontAlgn="auto" hangingPunct="1">
              <a:spcBef>
                <a:spcPts val="0"/>
              </a:spcBef>
              <a:spcAft>
                <a:spcPts val="600"/>
              </a:spcAft>
              <a:defRPr/>
            </a:pPr>
            <a:r>
              <a:rPr lang="tr-TR" sz="900" i="1" dirty="0" err="1">
                <a:latin typeface="Roboto" pitchFamily="2" charset="0"/>
                <a:ea typeface="Roboto" pitchFamily="2" charset="0"/>
              </a:rPr>
              <a:t>Karbonmonoksit</a:t>
            </a:r>
            <a:r>
              <a:rPr lang="tr-TR" sz="900" i="1" dirty="0">
                <a:latin typeface="Roboto" pitchFamily="2" charset="0"/>
                <a:ea typeface="Roboto" pitchFamily="2" charset="0"/>
              </a:rPr>
              <a:t> renksiz, kokusuz ve tatsız bir gazdır. Her türlü açık ateş kaynağında oluşabilmektedir. Doğalgaz dahil her türlü yakıt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üretebilir ve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zehirlenmesine neden olabilir.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açık ateşin kullanıldığı her ortamda bir miktar bulunur fakat aşırı miktarda bulunmasının nedeni açık ateş kullanımının olduğu soba, ocak veya şofben gibi aletlerin hatalı şekilde yapılmış veya kurulmuş olmasıdır. Havalandırma yetersizliği de zehirleyici miktarda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gazı birikmesine neden olmaktadır. </a:t>
            </a:r>
          </a:p>
          <a:p>
            <a:pPr algn="just" eaLnBrk="1" fontAlgn="auto" hangingPunct="1">
              <a:spcBef>
                <a:spcPts val="0"/>
              </a:spcBef>
              <a:spcAft>
                <a:spcPts val="600"/>
              </a:spcAft>
              <a:defRPr/>
            </a:pPr>
            <a:r>
              <a:rPr lang="tr-TR" sz="900" i="1" dirty="0" err="1">
                <a:latin typeface="Roboto" pitchFamily="2" charset="0"/>
                <a:ea typeface="Roboto" pitchFamily="2" charset="0"/>
              </a:rPr>
              <a:t>Karbonmonoksit</a:t>
            </a:r>
            <a:r>
              <a:rPr lang="tr-TR" sz="900" i="1" dirty="0">
                <a:latin typeface="Roboto" pitchFamily="2" charset="0"/>
                <a:ea typeface="Roboto" pitchFamily="2" charset="0"/>
              </a:rPr>
              <a:t> zehirlenmesinin en büyük göstergesi, kişinin nezle ve benzeri belirtiler yaşamasıdır. Akut zehirlenmelerde insanlar bu belirtileri </a:t>
            </a:r>
            <a:r>
              <a:rPr lang="tr-TR" sz="900" i="1" dirty="0" err="1">
                <a:latin typeface="Roboto" pitchFamily="2" charset="0"/>
                <a:ea typeface="Roboto" pitchFamily="2" charset="0"/>
              </a:rPr>
              <a:t>farkedemeden</a:t>
            </a:r>
            <a:r>
              <a:rPr lang="tr-TR" sz="900" i="1" dirty="0">
                <a:latin typeface="Roboto" pitchFamily="2" charset="0"/>
                <a:ea typeface="Roboto" pitchFamily="2" charset="0"/>
              </a:rPr>
              <a:t> ölebilmektedir. Fakat uzun süren kronik zehirlenmelerde bu belirtiler daha rahat görülebilir.  Eğer evde herkes nezle belirtileri gösteriyor ve dışarıda bu belirtiler gözlenmiyorsa </a:t>
            </a:r>
            <a:r>
              <a:rPr lang="tr-TR" sz="900" i="1" dirty="0" err="1">
                <a:latin typeface="Roboto" pitchFamily="2" charset="0"/>
                <a:ea typeface="Roboto" pitchFamily="2" charset="0"/>
              </a:rPr>
              <a:t>karbonmonoksit</a:t>
            </a:r>
            <a:r>
              <a:rPr lang="tr-TR" sz="900" i="1" dirty="0">
                <a:latin typeface="Roboto" pitchFamily="2" charset="0"/>
                <a:ea typeface="Roboto" pitchFamily="2" charset="0"/>
              </a:rPr>
              <a:t> zehirlenmesinden şüphelenilmelidir.</a:t>
            </a:r>
            <a:endParaRPr lang="en-US" sz="900" i="1" dirty="0">
              <a:latin typeface="Roboto" pitchFamily="2" charset="0"/>
              <a:ea typeface="Roboto" pitchFamily="2" charset="0"/>
            </a:endParaRPr>
          </a:p>
        </p:txBody>
      </p:sp>
      <p:sp>
        <p:nvSpPr>
          <p:cNvPr id="82948" name="Slayt Numarası Yer Tutucusu 3">
            <a:extLst>
              <a:ext uri="{FF2B5EF4-FFF2-40B4-BE49-F238E27FC236}">
                <a16:creationId xmlns:a16="http://schemas.microsoft.com/office/drawing/2014/main" id="{57E36EFF-DB0E-40BA-B6A9-55E54A0ACB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9B41561E-BF7D-493A-AADD-DCD1FE17469C}" type="slidenum">
              <a:rPr lang="tr-TR" altLang="tr-TR" sz="1200" smtClean="0"/>
              <a:pPr/>
              <a:t>64</a:t>
            </a:fld>
            <a:endParaRPr lang="tr-TR" altLang="tr-T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ayt Resmi Yer Tutucusu 1">
            <a:extLst>
              <a:ext uri="{FF2B5EF4-FFF2-40B4-BE49-F238E27FC236}">
                <a16:creationId xmlns:a16="http://schemas.microsoft.com/office/drawing/2014/main" id="{22399338-BF93-48F8-AFBB-8D1B5021A5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F3D774DC-A0AA-4C82-B33B-99975DB20EE8}"/>
              </a:ext>
            </a:extLst>
          </p:cNvPr>
          <p:cNvSpPr>
            <a:spLocks noGrp="1"/>
          </p:cNvSpPr>
          <p:nvPr>
            <p:ph type="body" idx="1"/>
          </p:nvPr>
        </p:nvSpPr>
        <p:spPr/>
        <p:txBody>
          <a:bodyPr/>
          <a:lstStyle/>
          <a:p>
            <a:pPr algn="just" eaLnBrk="1" fontAlgn="auto" hangingPunct="1">
              <a:spcBef>
                <a:spcPts val="0"/>
              </a:spcBef>
              <a:spcAft>
                <a:spcPts val="0"/>
              </a:spcAft>
              <a:defRPr/>
            </a:pPr>
            <a:r>
              <a:rPr lang="tr-TR" sz="1000" b="1" dirty="0">
                <a:latin typeface="Roboto" panose="02000000000000000000" pitchFamily="2" charset="0"/>
                <a:ea typeface="Roboto" panose="02000000000000000000" pitchFamily="2" charset="0"/>
              </a:rPr>
              <a:t>Önerilen Süre: 1 dk. </a:t>
            </a:r>
          </a:p>
          <a:p>
            <a:pPr algn="just" eaLnBrk="1" fontAlgn="auto" hangingPunct="1">
              <a:spcBef>
                <a:spcPts val="0"/>
              </a:spcBef>
              <a:spcAft>
                <a:spcPts val="600"/>
              </a:spcAft>
              <a:defRPr/>
            </a:pPr>
            <a:r>
              <a:rPr lang="tr-TR" altLang="tr-TR" sz="1000" b="1" i="1" dirty="0">
                <a:latin typeface="Roboto" panose="02000000000000000000" pitchFamily="2" charset="0"/>
                <a:ea typeface="Roboto" panose="02000000000000000000" pitchFamily="2" charset="0"/>
              </a:rPr>
              <a:t>Slayt animasyonu tıklayınca başlar, sessizdir.</a:t>
            </a:r>
            <a:endParaRPr lang="tr-TR" altLang="tr-TR" sz="1000" i="1" dirty="0">
              <a:latin typeface="Roboto" panose="02000000000000000000" pitchFamily="2" charset="0"/>
              <a:ea typeface="Roboto" panose="02000000000000000000" pitchFamily="2" charset="0"/>
            </a:endParaRPr>
          </a:p>
          <a:p>
            <a:pPr algn="just" eaLnBrk="1" fontAlgn="auto" hangingPunct="1">
              <a:spcBef>
                <a:spcPts val="0"/>
              </a:spcBef>
              <a:spcAft>
                <a:spcPts val="0"/>
              </a:spcAft>
              <a:defRPr/>
            </a:pPr>
            <a:endParaRPr lang="tr-TR" dirty="0">
              <a:latin typeface="Roboto" panose="02000000000000000000" pitchFamily="2" charset="0"/>
              <a:ea typeface="Roboto" panose="02000000000000000000" pitchFamily="2" charset="0"/>
            </a:endParaRP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cs typeface="Arial" pitchFamily="34" charset="0"/>
              </a:rPr>
              <a:t>Meteorolojik uyarılar sayesinde sel nedeniyle oluşabilecek can ve mal kayıplarını azaltmak mümkündür. </a:t>
            </a: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Sel ve taşkınlara karşı; «Hazırlıklı Olun!»</a:t>
            </a:r>
            <a:endParaRPr lang="tr-TR" dirty="0">
              <a:solidFill>
                <a:schemeClr val="accent1">
                  <a:lumMod val="75000"/>
                </a:schemeClr>
              </a:solidFill>
              <a:latin typeface="Roboto" panose="02000000000000000000" pitchFamily="2" charset="0"/>
              <a:ea typeface="Roboto" panose="02000000000000000000" pitchFamily="2" charset="0"/>
            </a:endParaRP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Sel/Taşkın Öncesinde:</a:t>
            </a:r>
          </a:p>
          <a:p>
            <a:pPr algn="just" eaLnBrk="1" fontAlgn="auto" hangingPunct="1">
              <a:spcBef>
                <a:spcPts val="0"/>
              </a:spcBef>
              <a:spcAft>
                <a:spcPts val="600"/>
              </a:spcAft>
              <a:defRPr/>
            </a:pPr>
            <a:r>
              <a:rPr lang="tr-TR" sz="1000" b="1" u="sng" dirty="0">
                <a:solidFill>
                  <a:schemeClr val="tx2"/>
                </a:solidFill>
                <a:latin typeface="Roboto" panose="02000000000000000000" pitchFamily="2" charset="0"/>
                <a:ea typeface="Roboto" panose="02000000000000000000" pitchFamily="2" charset="0"/>
              </a:rPr>
              <a:t>Tıklayın;</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Bulunduğunuz yerin sele maruz kalma riskini öğrenin. Sel yataklarına yerleşmemeye özen gösterin.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Sel riskine karşı nasıl hazırlanacağınızı ve korunacağınızı öğrenebileceğiniz eğitim programlarına katılın. İlk yardım vb. tamamlayıcı eğitimleri de alın.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Sel konusundaki uyarıları radyo ve TV'den mutlaka takip edin. Gerektiğinde meteorolojiden telefonla bilgi alın.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Kısa süreli yoğun yağışların ani sele, uzun süreli yağışların ise nehirlerin taşmasına neden olacağını unutmayın.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Sel sigortası yaptırın.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Afet ve Acil Durum Aile Planınızı hazırlarken sel riskini göz önünde bulundurun. Tahliye güzergâhını buna göre belirlemek gibi gerekli ek önlemleri alın.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Gerektiğinde kullanmak üzere kum, kum torbaları, naylon, çivi, kontrplak, tahta vb. inşaat malzemelerini depolayın ve bir alet sandığını hazır bulundurun.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Binanızda yer seviyesi altında kullanılan bölümlerin rampa aşağıya olan giriş kısımlarında kum torbası vb. malzemeyle setler oluşturun.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Özellikle mazgallar ve su tahliye sistemleri ile çatı giderlerinin temizliğini yapın; tıkanıklıkları giderin. </a:t>
            </a:r>
          </a:p>
          <a:p>
            <a:pPr marL="243450" indent="-171450" algn="just" eaLnBrk="1" fontAlgn="auto" hangingPunct="1">
              <a:spcBef>
                <a:spcPts val="5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Suyun sürükleyerek zarar verebileceğini düşündüğünüz eşya ve makineleri mümkün olduğunca üst seviyelere çıkarın. </a:t>
            </a:r>
          </a:p>
          <a:p>
            <a:pPr algn="just" eaLnBrk="1" fontAlgn="auto" hangingPunct="1">
              <a:spcBef>
                <a:spcPts val="0"/>
              </a:spcBef>
              <a:spcAft>
                <a:spcPts val="0"/>
              </a:spcAft>
              <a:defRPr/>
            </a:pPr>
            <a:endParaRPr lang="tr-TR" dirty="0">
              <a:latin typeface="Roboto" panose="02000000000000000000" pitchFamily="2" charset="0"/>
              <a:ea typeface="Roboto" panose="02000000000000000000" pitchFamily="2" charset="0"/>
            </a:endParaRPr>
          </a:p>
          <a:p>
            <a:pPr algn="just" eaLnBrk="1" fontAlgn="auto" hangingPunct="1">
              <a:spcBef>
                <a:spcPts val="0"/>
              </a:spcBef>
              <a:spcAft>
                <a:spcPts val="300"/>
              </a:spcAft>
              <a:defRPr/>
            </a:pPr>
            <a:r>
              <a:rPr lang="tr-TR" sz="900" b="1" i="1" u="sng" dirty="0">
                <a:latin typeface="Roboto" panose="02000000000000000000" pitchFamily="2" charset="0"/>
                <a:ea typeface="Roboto" panose="02000000000000000000" pitchFamily="2" charset="0"/>
              </a:rPr>
              <a:t>Bilgi Notu:</a:t>
            </a:r>
            <a:endParaRPr lang="tr-TR" sz="900" dirty="0">
              <a:latin typeface="Roboto" panose="02000000000000000000" pitchFamily="2" charset="0"/>
              <a:ea typeface="Roboto" panose="02000000000000000000" pitchFamily="2" charset="0"/>
            </a:endParaRPr>
          </a:p>
          <a:p>
            <a:pPr algn="just" eaLnBrk="1" fontAlgn="auto" hangingPunct="1">
              <a:spcBef>
                <a:spcPts val="0"/>
              </a:spcBef>
              <a:spcAft>
                <a:spcPts val="300"/>
              </a:spcAft>
              <a:defRPr/>
            </a:pPr>
            <a:r>
              <a:rPr lang="tr-TR" sz="900" i="1" dirty="0">
                <a:latin typeface="Roboto" panose="02000000000000000000" pitchFamily="2" charset="0"/>
                <a:ea typeface="Roboto" panose="02000000000000000000" pitchFamily="2" charset="0"/>
              </a:rPr>
              <a:t>Bir nehir/dere yatağındaki mevcut su miktarının, havzaya normalden fazla yağmur yağması veya havzada mevcut kar örtüsünün erimesi sonucu hızla artması ve yatak çevresinde yaşayan canlılara, arazilere, mala, mülke zarar vermesi olayına </a:t>
            </a:r>
            <a:r>
              <a:rPr lang="tr-TR" sz="900" b="1" i="1" dirty="0">
                <a:latin typeface="Roboto" panose="02000000000000000000" pitchFamily="2" charset="0"/>
                <a:ea typeface="Roboto" panose="02000000000000000000" pitchFamily="2" charset="0"/>
              </a:rPr>
              <a:t>"sel" </a:t>
            </a:r>
            <a:r>
              <a:rPr lang="tr-TR" sz="900" i="1" dirty="0">
                <a:latin typeface="Roboto" panose="02000000000000000000" pitchFamily="2" charset="0"/>
                <a:ea typeface="Roboto" panose="02000000000000000000" pitchFamily="2" charset="0"/>
              </a:rPr>
              <a:t>denir. </a:t>
            </a:r>
          </a:p>
          <a:p>
            <a:pPr algn="just" eaLnBrk="1" fontAlgn="auto" hangingPunct="1">
              <a:spcBef>
                <a:spcPts val="0"/>
              </a:spcBef>
              <a:spcAft>
                <a:spcPts val="300"/>
              </a:spcAft>
              <a:defRPr/>
            </a:pPr>
            <a:r>
              <a:rPr lang="tr-TR" sz="900" b="1" i="1" dirty="0">
                <a:latin typeface="Roboto" panose="02000000000000000000" pitchFamily="2" charset="0"/>
                <a:ea typeface="Roboto" panose="02000000000000000000" pitchFamily="2" charset="0"/>
              </a:rPr>
              <a:t>Sel, </a:t>
            </a:r>
            <a:r>
              <a:rPr lang="tr-TR" sz="900" i="1" dirty="0">
                <a:latin typeface="Roboto" panose="02000000000000000000" pitchFamily="2" charset="0"/>
                <a:ea typeface="Roboto" panose="02000000000000000000" pitchFamily="2" charset="0"/>
              </a:rPr>
              <a:t>akarsu yataklarında, vadi tabanlarında, yamaçlar boyunca düzensiz ve geçici sel yatakları içinde, kıyılarda ve şehirlerde görülmektedir. Yamaçların yukarı kesimlerinde yüzeysel olarak akan büyük su kütlesi genellikle daha aşağı seviyede kendisine bir yatak açarak yüzeysel akıştan çizgisel akışa geçmektedir. Açılan bu yataklara «sel yatağı» ya da «sel yarıntısı» denir. Bunlar bir bakıma ana sel ağının kollarıdır ve şiddetli yağışlarla oluşan sellerin de en büyük kaynağıdır. Sel yarıntılarının hem yamaçlarda hem de daha düz alanlarda açılabilmesi ve buralardan hızla akan suyun, bol miktarda yüzey malzemesi (toprak, bitki, kaya parçaları vb.) taşıması nedeniyle, sel suları daima bulanık ve çamur rengi görünümündedir. </a:t>
            </a:r>
          </a:p>
          <a:p>
            <a:pPr algn="just" eaLnBrk="1" fontAlgn="auto" hangingPunct="1">
              <a:spcBef>
                <a:spcPts val="0"/>
              </a:spcBef>
              <a:spcAft>
                <a:spcPts val="300"/>
              </a:spcAft>
              <a:defRPr/>
            </a:pPr>
            <a:r>
              <a:rPr lang="tr-TR" sz="900" b="1" i="1" dirty="0">
                <a:latin typeface="Roboto" panose="02000000000000000000" pitchFamily="2" charset="0"/>
                <a:ea typeface="Roboto" panose="02000000000000000000" pitchFamily="2" charset="0"/>
              </a:rPr>
              <a:t>Su Baskını: </a:t>
            </a:r>
            <a:r>
              <a:rPr lang="tr-TR" sz="900" i="1" dirty="0">
                <a:latin typeface="Roboto" panose="02000000000000000000" pitchFamily="2" charset="0"/>
                <a:ea typeface="Roboto" panose="02000000000000000000" pitchFamily="2" charset="0"/>
              </a:rPr>
              <a:t>Selden sonra suyun yatağından taşarak çevredeki geniş düzlük ve çukur alanlara yayılmasına "su baskını" (taşkın) denir. </a:t>
            </a:r>
          </a:p>
          <a:p>
            <a:pPr algn="just" eaLnBrk="1" fontAlgn="auto" hangingPunct="1">
              <a:spcBef>
                <a:spcPts val="0"/>
              </a:spcBef>
              <a:spcAft>
                <a:spcPts val="0"/>
              </a:spcAft>
              <a:defRPr/>
            </a:pPr>
            <a:endParaRPr lang="tr-TR" dirty="0">
              <a:latin typeface="Roboto" panose="02000000000000000000" pitchFamily="2" charset="0"/>
              <a:ea typeface="Roboto" panose="02000000000000000000" pitchFamily="2" charset="0"/>
            </a:endParaRPr>
          </a:p>
        </p:txBody>
      </p:sp>
      <p:sp>
        <p:nvSpPr>
          <p:cNvPr id="84996" name="Slayt Numarası Yer Tutucusu 3">
            <a:extLst>
              <a:ext uri="{FF2B5EF4-FFF2-40B4-BE49-F238E27FC236}">
                <a16:creationId xmlns:a16="http://schemas.microsoft.com/office/drawing/2014/main" id="{314D71A4-2367-48D2-A909-67E902AFA13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1105E4D-FFCF-40F4-A9D7-A11F69C46361}" type="slidenum">
              <a:rPr lang="tr-TR" altLang="tr-TR" sz="1200" smtClean="0"/>
              <a:pPr/>
              <a:t>65</a:t>
            </a:fld>
            <a:endParaRPr lang="tr-TR" altLang="tr-T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ayt Resmi Yer Tutucusu 1">
            <a:extLst>
              <a:ext uri="{FF2B5EF4-FFF2-40B4-BE49-F238E27FC236}">
                <a16:creationId xmlns:a16="http://schemas.microsoft.com/office/drawing/2014/main" id="{BEAD0BE8-5F72-4B16-896B-8517E25647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 Yer Tutucusu 2">
            <a:extLst>
              <a:ext uri="{FF2B5EF4-FFF2-40B4-BE49-F238E27FC236}">
                <a16:creationId xmlns:a16="http://schemas.microsoft.com/office/drawing/2014/main" id="{6377D375-30D2-40DA-B0D2-8F23A20FF6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tr-TR" altLang="tr-TR" sz="1000" b="1">
                <a:latin typeface="Roboto"/>
                <a:ea typeface="Roboto"/>
                <a:cs typeface="Roboto"/>
              </a:rPr>
              <a:t>Önerilen Süre: 3 dk. </a:t>
            </a:r>
          </a:p>
          <a:p>
            <a:pPr eaLnBrk="1" hangingPunct="1">
              <a:lnSpc>
                <a:spcPct val="80000"/>
              </a:lnSpc>
              <a:spcBef>
                <a:spcPct val="0"/>
              </a:spcBef>
            </a:pPr>
            <a:r>
              <a:rPr lang="tr-TR" altLang="tr-TR" sz="1000" b="1">
                <a:latin typeface="Roboto"/>
                <a:ea typeface="Roboto"/>
                <a:cs typeface="Roboto"/>
              </a:rPr>
              <a:t>Uygulama Süresi: 1 dk. </a:t>
            </a:r>
          </a:p>
          <a:p>
            <a:pPr eaLnBrk="1" hangingPunct="1">
              <a:lnSpc>
                <a:spcPct val="90000"/>
              </a:lnSpc>
              <a:spcBef>
                <a:spcPct val="0"/>
              </a:spcBef>
              <a:spcAft>
                <a:spcPts val="600"/>
              </a:spcAft>
            </a:pPr>
            <a:r>
              <a:rPr lang="tr-TR" altLang="tr-TR" sz="1000" b="1" i="1">
                <a:latin typeface="Roboto"/>
                <a:ea typeface="Roboto"/>
                <a:cs typeface="Roboto"/>
              </a:rPr>
              <a:t>Slayt animasyonu tıklayınca başlar, sessizdir.</a:t>
            </a:r>
            <a:endParaRPr lang="tr-TR" altLang="tr-TR" sz="1000">
              <a:latin typeface="Roboto"/>
              <a:ea typeface="Roboto"/>
              <a:cs typeface="Roboto"/>
            </a:endParaRPr>
          </a:p>
          <a:p>
            <a:pPr eaLnBrk="1" hangingPunct="1">
              <a:lnSpc>
                <a:spcPct val="90000"/>
              </a:lnSpc>
              <a:spcBef>
                <a:spcPct val="0"/>
              </a:spcBef>
              <a:spcAft>
                <a:spcPts val="600"/>
              </a:spcAft>
            </a:pPr>
            <a:endParaRPr lang="tr-TR" altLang="tr-TR" sz="1000">
              <a:latin typeface="Roboto"/>
              <a:ea typeface="Roboto"/>
              <a:cs typeface="Roboto"/>
            </a:endParaRPr>
          </a:p>
          <a:p>
            <a:pPr eaLnBrk="1" hangingPunct="1">
              <a:lnSpc>
                <a:spcPct val="90000"/>
              </a:lnSpc>
              <a:spcBef>
                <a:spcPct val="0"/>
              </a:spcBef>
              <a:spcAft>
                <a:spcPts val="600"/>
              </a:spcAft>
            </a:pPr>
            <a:r>
              <a:rPr lang="tr-TR" altLang="tr-TR" sz="1000">
                <a:latin typeface="Roboto"/>
                <a:ea typeface="Roboto"/>
                <a:cs typeface="Roboto"/>
              </a:rPr>
              <a:t>Öncelikle depremin yani sarsıntı sırasında nasıl davranmanız gerektiğinden söz edelim.</a:t>
            </a:r>
          </a:p>
          <a:p>
            <a:pPr eaLnBrk="1" hangingPunct="1">
              <a:lnSpc>
                <a:spcPct val="90000"/>
              </a:lnSpc>
              <a:spcBef>
                <a:spcPct val="0"/>
              </a:spcBef>
              <a:spcAft>
                <a:spcPts val="600"/>
              </a:spcAft>
            </a:pPr>
            <a:r>
              <a:rPr lang="tr-TR" altLang="tr-TR" sz="1000">
                <a:latin typeface="Roboto"/>
                <a:ea typeface="Roboto"/>
                <a:cs typeface="Roboto"/>
              </a:rPr>
              <a:t>Deprem süresince kendimizi korumak için ne yapacağımızı önceden planlamalıyız. </a:t>
            </a:r>
          </a:p>
          <a:p>
            <a:pPr eaLnBrk="1" hangingPunct="1">
              <a:lnSpc>
                <a:spcPct val="90000"/>
              </a:lnSpc>
              <a:spcBef>
                <a:spcPct val="0"/>
              </a:spcBef>
              <a:spcAft>
                <a:spcPts val="600"/>
              </a:spcAft>
            </a:pPr>
            <a:r>
              <a:rPr lang="tr-TR" altLang="tr-TR" sz="1000" b="1" u="sng">
                <a:solidFill>
                  <a:schemeClr val="tx2"/>
                </a:solidFill>
                <a:latin typeface="Roboto"/>
                <a:ea typeface="Roboto"/>
                <a:cs typeface="Roboto"/>
              </a:rPr>
              <a:t>Tıklayın;</a:t>
            </a:r>
          </a:p>
          <a:p>
            <a:pPr algn="just" eaLnBrk="1" hangingPunct="1">
              <a:lnSpc>
                <a:spcPct val="90000"/>
              </a:lnSpc>
              <a:spcBef>
                <a:spcPct val="0"/>
              </a:spcBef>
              <a:spcAft>
                <a:spcPts val="600"/>
              </a:spcAft>
            </a:pPr>
            <a:r>
              <a:rPr lang="tr-TR" altLang="tr-TR" sz="1000">
                <a:latin typeface="Roboto"/>
                <a:ea typeface="Roboto"/>
                <a:cs typeface="Roboto"/>
              </a:rPr>
              <a:t>Sarsıntı başlar başlamaz ilk yapmamız gereken </a:t>
            </a:r>
            <a:r>
              <a:rPr lang="tr-TR" altLang="tr-TR" sz="1000" b="1">
                <a:latin typeface="Roboto"/>
                <a:ea typeface="Roboto"/>
                <a:cs typeface="Roboto"/>
              </a:rPr>
              <a:t>paniğe kapılmamaktır. </a:t>
            </a:r>
            <a:r>
              <a:rPr lang="tr-TR" altLang="tr-TR" sz="1000">
                <a:latin typeface="Roboto"/>
                <a:ea typeface="Roboto"/>
                <a:cs typeface="Roboto"/>
              </a:rPr>
              <a:t>İnsanlar deprem sırasında genellikle paniğe kapılıp, donup kalmakta ya da bilinçsizce kaçışmaktadır. Paniğe kapılmamak için deprem öncesi, sırası ve sonrasında yapılması ve yapılmaması gerekenleri öğrenmeli ve uygulamalıyız.</a:t>
            </a:r>
          </a:p>
          <a:p>
            <a:pPr eaLnBrk="1" hangingPunct="1">
              <a:lnSpc>
                <a:spcPct val="90000"/>
              </a:lnSpc>
              <a:spcBef>
                <a:spcPct val="0"/>
              </a:spcBef>
              <a:spcAft>
                <a:spcPts val="600"/>
              </a:spcAft>
            </a:pPr>
            <a:r>
              <a:rPr lang="tr-TR" altLang="tr-TR" sz="1000" b="1" u="sng">
                <a:solidFill>
                  <a:schemeClr val="tx2"/>
                </a:solidFill>
                <a:latin typeface="Roboto"/>
                <a:ea typeface="Roboto"/>
                <a:cs typeface="Roboto"/>
              </a:rPr>
              <a:t>Tıklayın;</a:t>
            </a:r>
          </a:p>
          <a:p>
            <a:pPr algn="just" eaLnBrk="1" hangingPunct="1">
              <a:lnSpc>
                <a:spcPct val="90000"/>
              </a:lnSpc>
              <a:spcBef>
                <a:spcPct val="0"/>
              </a:spcBef>
              <a:spcAft>
                <a:spcPts val="600"/>
              </a:spcAft>
            </a:pPr>
            <a:r>
              <a:rPr lang="tr-TR" altLang="tr-TR" sz="1000">
                <a:latin typeface="Roboto"/>
                <a:ea typeface="Roboto"/>
                <a:cs typeface="Roboto"/>
              </a:rPr>
              <a:t>Eğer bina içerisindeysek depremi hissettiğimizde ayakta durmamalı, oradan oraya koşmanın, balkon ve merdivenlere yönelmenin asansöre binmenin ve pencere ve balkonlardan atlamanın size zarar vereceğini bilmelisiniz.</a:t>
            </a:r>
          </a:p>
          <a:p>
            <a:pPr eaLnBrk="1" hangingPunct="1">
              <a:lnSpc>
                <a:spcPct val="90000"/>
              </a:lnSpc>
              <a:spcBef>
                <a:spcPct val="0"/>
              </a:spcBef>
              <a:spcAft>
                <a:spcPts val="600"/>
              </a:spcAft>
            </a:pPr>
            <a:r>
              <a:rPr lang="tr-TR" altLang="tr-TR" sz="1000">
                <a:latin typeface="Roboto"/>
                <a:ea typeface="Roboto"/>
                <a:cs typeface="Roboto"/>
              </a:rPr>
              <a:t>Peki deprem sırasında ne yapmamız gerekir bileniniz var mı?</a:t>
            </a:r>
          </a:p>
          <a:p>
            <a:pPr eaLnBrk="1" hangingPunct="1">
              <a:lnSpc>
                <a:spcPct val="90000"/>
              </a:lnSpc>
              <a:spcBef>
                <a:spcPct val="0"/>
              </a:spcBef>
              <a:spcAft>
                <a:spcPts val="600"/>
              </a:spcAft>
            </a:pPr>
            <a:endParaRPr lang="tr-TR" altLang="tr-TR" sz="1000" b="1">
              <a:latin typeface="Roboto"/>
              <a:ea typeface="Roboto"/>
              <a:cs typeface="Roboto"/>
            </a:endParaRPr>
          </a:p>
          <a:p>
            <a:pPr algn="just" eaLnBrk="1" hangingPunct="1">
              <a:lnSpc>
                <a:spcPct val="90000"/>
              </a:lnSpc>
              <a:spcBef>
                <a:spcPct val="0"/>
              </a:spcBef>
              <a:spcAft>
                <a:spcPts val="600"/>
              </a:spcAft>
            </a:pPr>
            <a:r>
              <a:rPr lang="tr-TR" altLang="tr-TR" sz="1000" b="1">
                <a:solidFill>
                  <a:srgbClr val="203864"/>
                </a:solidFill>
                <a:latin typeface="Roboto"/>
                <a:ea typeface="Roboto"/>
                <a:cs typeface="Roboto"/>
              </a:rPr>
              <a:t>Eğitmen Notu: </a:t>
            </a:r>
            <a:r>
              <a:rPr lang="tr-TR" altLang="tr-TR" sz="1000">
                <a:solidFill>
                  <a:srgbClr val="203864"/>
                </a:solidFill>
                <a:latin typeface="Roboto"/>
                <a:ea typeface="Roboto"/>
                <a:cs typeface="Roboto"/>
              </a:rPr>
              <a:t>Katılımcılar arasında ÇÖK-KAPAN-TUTUN hareketini bildiğini belirten varsa uygulamasını isteyebilir ve davranışının düzeltmeye ihtiyacı varsa düzelterek, kişi üzerinde de bir sonraki slaytın anlatımına geçebilirsiniz.</a:t>
            </a:r>
          </a:p>
          <a:p>
            <a:pPr algn="just" eaLnBrk="1" hangingPunct="1">
              <a:spcBef>
                <a:spcPct val="0"/>
              </a:spcBef>
              <a:spcAft>
                <a:spcPts val="600"/>
              </a:spcAft>
            </a:pPr>
            <a:endParaRPr lang="tr-TR" altLang="tr-TR" sz="1000" b="1" u="sng">
              <a:solidFill>
                <a:schemeClr val="tx2"/>
              </a:solidFill>
              <a:latin typeface="Roboto"/>
              <a:ea typeface="Roboto"/>
              <a:cs typeface="Roboto"/>
            </a:endParaRP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lnSpc>
                <a:spcPct val="80000"/>
              </a:lnSpc>
              <a:spcBef>
                <a:spcPct val="0"/>
              </a:spcBef>
              <a:spcAft>
                <a:spcPts val="600"/>
              </a:spcAft>
            </a:pPr>
            <a:r>
              <a:rPr lang="tr-TR" altLang="tr-TR" sz="1000">
                <a:latin typeface="Roboto"/>
                <a:ea typeface="Roboto"/>
                <a:cs typeface="Roboto"/>
              </a:rPr>
              <a:t>Bir deprem anında; </a:t>
            </a:r>
          </a:p>
          <a:p>
            <a:pPr algn="just" eaLnBrk="1" hangingPunct="1">
              <a:lnSpc>
                <a:spcPct val="80000"/>
              </a:lnSpc>
              <a:spcBef>
                <a:spcPct val="0"/>
              </a:spcBef>
              <a:spcAft>
                <a:spcPts val="600"/>
              </a:spcAft>
            </a:pPr>
            <a:r>
              <a:rPr lang="tr-TR" altLang="tr-TR" sz="1000" b="1">
                <a:latin typeface="Roboto"/>
                <a:ea typeface="Roboto"/>
                <a:cs typeface="Roboto"/>
              </a:rPr>
              <a:t>ÇÖK</a:t>
            </a:r>
            <a:r>
              <a:rPr lang="tr-TR" altLang="tr-TR" sz="1000">
                <a:latin typeface="Roboto"/>
                <a:ea typeface="Roboto"/>
                <a:cs typeface="Roboto"/>
              </a:rPr>
              <a:t>üp sağlam bir nesnenin  yanında durun. </a:t>
            </a:r>
          </a:p>
          <a:p>
            <a:pPr algn="just" eaLnBrk="1" hangingPunct="1">
              <a:lnSpc>
                <a:spcPct val="80000"/>
              </a:lnSpc>
              <a:spcBef>
                <a:spcPct val="0"/>
              </a:spcBef>
              <a:spcAft>
                <a:spcPts val="600"/>
              </a:spcAft>
            </a:pPr>
            <a:r>
              <a:rPr lang="tr-TR" altLang="tr-TR" sz="1000" b="1" u="sng">
                <a:solidFill>
                  <a:schemeClr val="tx2"/>
                </a:solidFill>
                <a:latin typeface="Roboto"/>
                <a:ea typeface="Roboto"/>
                <a:cs typeface="Roboto"/>
              </a:rPr>
              <a:t>Tıklayın;</a:t>
            </a:r>
          </a:p>
          <a:p>
            <a:pPr algn="just" eaLnBrk="1" hangingPunct="1">
              <a:lnSpc>
                <a:spcPct val="80000"/>
              </a:lnSpc>
              <a:spcBef>
                <a:spcPct val="0"/>
              </a:spcBef>
              <a:spcAft>
                <a:spcPts val="600"/>
              </a:spcAft>
            </a:pPr>
            <a:r>
              <a:rPr lang="tr-TR" altLang="tr-TR" sz="1000">
                <a:latin typeface="Roboto"/>
                <a:ea typeface="Roboto"/>
                <a:cs typeface="Roboto"/>
              </a:rPr>
              <a:t>Özellikle sırtınız pencerelere dönük bir şekilde </a:t>
            </a:r>
            <a:r>
              <a:rPr lang="tr-TR" altLang="tr-TR" sz="1000" b="1">
                <a:latin typeface="Roboto"/>
                <a:ea typeface="Roboto"/>
                <a:cs typeface="Roboto"/>
              </a:rPr>
              <a:t>KAPAN</a:t>
            </a:r>
            <a:r>
              <a:rPr lang="tr-TR" altLang="tr-TR" sz="1000">
                <a:latin typeface="Roboto"/>
                <a:ea typeface="Roboto"/>
                <a:cs typeface="Roboto"/>
              </a:rPr>
              <a:t>ıp başınızı ve ensenizi düşen cisimlerden koruyun. </a:t>
            </a:r>
          </a:p>
          <a:p>
            <a:pPr algn="just" eaLnBrk="1" hangingPunct="1">
              <a:lnSpc>
                <a:spcPct val="80000"/>
              </a:lnSpc>
              <a:spcBef>
                <a:spcPct val="0"/>
              </a:spcBef>
              <a:spcAft>
                <a:spcPts val="600"/>
              </a:spcAft>
            </a:pPr>
            <a:r>
              <a:rPr lang="tr-TR" altLang="tr-TR" sz="1000" b="1" u="sng">
                <a:solidFill>
                  <a:schemeClr val="tx2"/>
                </a:solidFill>
                <a:latin typeface="Roboto"/>
                <a:ea typeface="Roboto"/>
                <a:cs typeface="Roboto"/>
              </a:rPr>
              <a:t>Tıklayın;</a:t>
            </a:r>
          </a:p>
          <a:p>
            <a:pPr algn="just" eaLnBrk="1" hangingPunct="1">
              <a:lnSpc>
                <a:spcPct val="80000"/>
              </a:lnSpc>
              <a:spcBef>
                <a:spcPct val="0"/>
              </a:spcBef>
              <a:spcAft>
                <a:spcPts val="600"/>
              </a:spcAft>
            </a:pPr>
            <a:r>
              <a:rPr lang="tr-TR" altLang="tr-TR" sz="1000">
                <a:latin typeface="Roboto"/>
                <a:ea typeface="Roboto"/>
                <a:cs typeface="Roboto"/>
              </a:rPr>
              <a:t>Sarsıntı sona erene kadar sallanan nesneyle beraber hareket edebilmek için </a:t>
            </a:r>
            <a:r>
              <a:rPr lang="tr-TR" altLang="tr-TR" sz="1000" b="1">
                <a:latin typeface="Roboto"/>
                <a:ea typeface="Roboto"/>
                <a:cs typeface="Roboto"/>
              </a:rPr>
              <a:t>TUTUN</a:t>
            </a:r>
            <a:r>
              <a:rPr lang="tr-TR" altLang="tr-TR" sz="1000">
                <a:latin typeface="Roboto"/>
                <a:ea typeface="Roboto"/>
                <a:cs typeface="Roboto"/>
              </a:rPr>
              <a:t>un. Bu sırada diğer kolunuzun üzerine yüzünüzü koyarak uçuşan cisimlerden gözlerinizi ve yüzünüzü koruyun.</a:t>
            </a:r>
          </a:p>
          <a:p>
            <a:pPr algn="just" eaLnBrk="1" hangingPunct="1">
              <a:lnSpc>
                <a:spcPct val="80000"/>
              </a:lnSpc>
              <a:spcBef>
                <a:spcPct val="0"/>
              </a:spcBef>
              <a:spcAft>
                <a:spcPts val="600"/>
              </a:spcAft>
            </a:pPr>
            <a:r>
              <a:rPr lang="tr-TR" altLang="tr-TR" sz="1000">
                <a:latin typeface="Roboto"/>
                <a:ea typeface="Roboto"/>
                <a:cs typeface="Roboto"/>
              </a:rPr>
              <a:t>Eğer deprem anında </a:t>
            </a:r>
            <a:r>
              <a:rPr lang="tr-TR" altLang="tr-TR" sz="1000" b="1">
                <a:latin typeface="Roboto"/>
                <a:ea typeface="Roboto"/>
                <a:cs typeface="Roboto"/>
              </a:rPr>
              <a:t>mutfaktaysanız ve yanan bir ocak varsa; </a:t>
            </a:r>
            <a:r>
              <a:rPr lang="tr-TR" altLang="tr-TR" sz="1000">
                <a:latin typeface="Roboto"/>
                <a:ea typeface="Roboto"/>
                <a:cs typeface="Roboto"/>
              </a:rPr>
              <a:t>Sarsıntı hissedilir hissedilmez önce ocaklardaki ateşi ve gazı kapatın sonra ÇÖK-KAPAN-TUTUN hareketini yapın. Eğer deprem anında </a:t>
            </a:r>
            <a:r>
              <a:rPr lang="tr-TR" altLang="tr-TR" sz="1000" b="1">
                <a:latin typeface="Roboto"/>
                <a:ea typeface="Roboto"/>
                <a:cs typeface="Roboto"/>
              </a:rPr>
              <a:t>mutfakta değilseniz ancak yanan bir ocak varsa;</a:t>
            </a:r>
            <a:r>
              <a:rPr lang="tr-TR" altLang="tr-TR" sz="1000">
                <a:latin typeface="Roboto"/>
                <a:ea typeface="Roboto"/>
                <a:cs typeface="Roboto"/>
              </a:rPr>
              <a:t> sarsıntı hissedilir hissedilmez önce ÇÖK-KAPAN-TUTUN pozisyonunu alın, sarsıntı geçtikten sonra ocaklardaki ateşi ve gazı kapatın.  </a:t>
            </a:r>
          </a:p>
          <a:p>
            <a:pPr algn="just" eaLnBrk="1" hangingPunct="1">
              <a:lnSpc>
                <a:spcPct val="80000"/>
              </a:lnSpc>
              <a:spcBef>
                <a:spcPct val="0"/>
              </a:spcBef>
              <a:spcAft>
                <a:spcPts val="600"/>
              </a:spcAft>
            </a:pPr>
            <a:r>
              <a:rPr lang="tr-TR" altLang="tr-TR" sz="1000">
                <a:latin typeface="Roboto"/>
                <a:ea typeface="Roboto"/>
                <a:cs typeface="Roboto"/>
              </a:rPr>
              <a:t>Bir acil durum ya da afet sırasında bulunduğunuz yerde </a:t>
            </a:r>
            <a:r>
              <a:rPr lang="tr-TR" altLang="tr-TR" sz="1000" b="1">
                <a:latin typeface="Roboto"/>
                <a:ea typeface="Roboto"/>
                <a:cs typeface="Roboto"/>
              </a:rPr>
              <a:t>en uygun ÇÖK-KAPAN-TUTUN pozisyonunu alarak hedef küçültün. Tehlike geçinceye kadar aynı pozisyonda kalın.</a:t>
            </a:r>
          </a:p>
          <a:p>
            <a:pPr algn="just" eaLnBrk="1" hangingPunct="1">
              <a:lnSpc>
                <a:spcPct val="80000"/>
              </a:lnSpc>
              <a:spcBef>
                <a:spcPct val="0"/>
              </a:spcBef>
              <a:spcAft>
                <a:spcPts val="600"/>
              </a:spcAft>
            </a:pPr>
            <a:r>
              <a:rPr lang="tr-TR" altLang="tr-TR" sz="1000" b="1">
                <a:latin typeface="Roboto"/>
                <a:ea typeface="Roboto"/>
                <a:cs typeface="Roboto"/>
              </a:rPr>
              <a:t>Deprem anında doğru davranış şeklini hatırlayabilmek ve uygulayabilmek için mutlaka ve sürekli olarak tatbikat yapılması gerekir. Her artçı depremde de ÇÖK-KAPAN-TUTUN pozisyonunu almayı ihmal etmeyin.</a:t>
            </a:r>
            <a:r>
              <a:rPr lang="tr-TR" altLang="tr-TR" sz="1000">
                <a:latin typeface="Roboto"/>
                <a:ea typeface="Roboto"/>
                <a:cs typeface="Roboto"/>
              </a:rPr>
              <a:t> </a:t>
            </a:r>
          </a:p>
          <a:p>
            <a:pPr algn="just" eaLnBrk="1" hangingPunct="1">
              <a:lnSpc>
                <a:spcPct val="80000"/>
              </a:lnSpc>
              <a:spcBef>
                <a:spcPct val="0"/>
              </a:spcBef>
              <a:spcAft>
                <a:spcPts val="600"/>
              </a:spcAft>
            </a:pPr>
            <a:endParaRPr lang="tr-TR" altLang="tr-TR" sz="1000">
              <a:latin typeface="Roboto"/>
              <a:ea typeface="Roboto"/>
              <a:cs typeface="Roboto"/>
            </a:endParaRPr>
          </a:p>
          <a:p>
            <a:pPr algn="just" eaLnBrk="1" hangingPunct="1">
              <a:lnSpc>
                <a:spcPct val="80000"/>
              </a:lnSpc>
              <a:spcBef>
                <a:spcPct val="0"/>
              </a:spcBef>
              <a:spcAft>
                <a:spcPts val="600"/>
              </a:spcAft>
            </a:pPr>
            <a:r>
              <a:rPr lang="tr-TR" altLang="tr-TR" sz="1000">
                <a:latin typeface="Roboto"/>
                <a:ea typeface="Roboto"/>
                <a:cs typeface="Roboto"/>
              </a:rPr>
              <a:t>Şimdi hep beraber yapalım!, (</a:t>
            </a:r>
            <a:r>
              <a:rPr lang="tr-TR" altLang="tr-TR" sz="1000">
                <a:solidFill>
                  <a:srgbClr val="000000"/>
                </a:solidFill>
                <a:latin typeface="Roboto"/>
                <a:ea typeface="Roboto"/>
                <a:cs typeface="Roboto"/>
              </a:rPr>
              <a:t>Eğitmen </a:t>
            </a:r>
            <a:r>
              <a:rPr lang="tr-TR" altLang="tr-TR" sz="1000" b="1">
                <a:solidFill>
                  <a:srgbClr val="000000"/>
                </a:solidFill>
                <a:latin typeface="Roboto"/>
                <a:ea typeface="Roboto"/>
                <a:cs typeface="Roboto"/>
              </a:rPr>
              <a:t>“DEPREM!!!” </a:t>
            </a:r>
            <a:r>
              <a:rPr lang="tr-TR" altLang="tr-TR" sz="1000">
                <a:solidFill>
                  <a:srgbClr val="000000"/>
                </a:solidFill>
                <a:latin typeface="Roboto"/>
                <a:ea typeface="Roboto"/>
                <a:cs typeface="Roboto"/>
              </a:rPr>
              <a:t>diye bağırarak katılımcıların çök-kapan-tutun hareketini yapmalarını sağlar ve herkes tekrar yerine oturduktan sonra devam eder</a:t>
            </a:r>
            <a:r>
              <a:rPr lang="tr-TR" altLang="tr-TR" sz="1000">
                <a:latin typeface="Roboto"/>
                <a:ea typeface="Roboto"/>
                <a:cs typeface="Roboto"/>
              </a:rPr>
              <a:t>)</a:t>
            </a:r>
          </a:p>
          <a:p>
            <a:pPr eaLnBrk="1" hangingPunct="1">
              <a:lnSpc>
                <a:spcPct val="80000"/>
              </a:lnSpc>
              <a:spcBef>
                <a:spcPct val="0"/>
              </a:spcBef>
              <a:spcAft>
                <a:spcPts val="600"/>
              </a:spcAft>
            </a:pPr>
            <a:endParaRPr lang="tr-TR" altLang="tr-TR" sz="1000" b="1">
              <a:latin typeface="Roboto"/>
              <a:ea typeface="Roboto"/>
              <a:cs typeface="Roboto"/>
            </a:endParaRPr>
          </a:p>
          <a:p>
            <a:pPr eaLnBrk="1" hangingPunct="1">
              <a:lnSpc>
                <a:spcPct val="80000"/>
              </a:lnSpc>
              <a:spcBef>
                <a:spcPct val="0"/>
              </a:spcBef>
              <a:spcAft>
                <a:spcPts val="600"/>
              </a:spcAft>
            </a:pPr>
            <a:r>
              <a:rPr lang="tr-TR" altLang="tr-TR" sz="1000" b="1">
                <a:solidFill>
                  <a:schemeClr val="tx2"/>
                </a:solidFill>
                <a:latin typeface="Roboto"/>
                <a:ea typeface="Roboto"/>
                <a:cs typeface="Roboto"/>
              </a:rPr>
              <a:t>Eğitmen Notu: </a:t>
            </a:r>
          </a:p>
          <a:p>
            <a:pPr eaLnBrk="1" hangingPunct="1">
              <a:lnSpc>
                <a:spcPct val="80000"/>
              </a:lnSpc>
              <a:spcBef>
                <a:spcPct val="0"/>
              </a:spcBef>
              <a:spcAft>
                <a:spcPts val="600"/>
              </a:spcAft>
            </a:pPr>
            <a:r>
              <a:rPr lang="tr-TR" altLang="tr-TR" sz="1000" b="1">
                <a:solidFill>
                  <a:schemeClr val="tx2"/>
                </a:solidFill>
                <a:latin typeface="Roboto"/>
                <a:ea typeface="Roboto"/>
                <a:cs typeface="Roboto"/>
              </a:rPr>
              <a:t>Uygulama: </a:t>
            </a:r>
            <a:r>
              <a:rPr lang="tr-TR" altLang="tr-TR" sz="1000">
                <a:solidFill>
                  <a:schemeClr val="tx2"/>
                </a:solidFill>
                <a:latin typeface="Roboto"/>
                <a:ea typeface="Roboto"/>
                <a:cs typeface="Roboto"/>
              </a:rPr>
              <a:t>Katılımcılara ÇÖK-KAPAN-TUTUN Pozisyonu anlatılırken eğitmen bunu uygulamalı şekilde göstermelidir. </a:t>
            </a:r>
          </a:p>
          <a:p>
            <a:pPr eaLnBrk="1" hangingPunct="1">
              <a:lnSpc>
                <a:spcPct val="80000"/>
              </a:lnSpc>
              <a:spcBef>
                <a:spcPct val="0"/>
              </a:spcBef>
              <a:spcAft>
                <a:spcPts val="600"/>
              </a:spcAft>
            </a:pPr>
            <a:r>
              <a:rPr lang="tr-TR" altLang="tr-TR" sz="1000">
                <a:solidFill>
                  <a:schemeClr val="tx2"/>
                </a:solidFill>
                <a:latin typeface="Roboto"/>
                <a:ea typeface="Roboto"/>
                <a:cs typeface="Roboto"/>
              </a:rPr>
              <a:t>Burada </a:t>
            </a:r>
            <a:r>
              <a:rPr lang="tr-TR" altLang="tr-TR" sz="1000" b="1">
                <a:solidFill>
                  <a:schemeClr val="tx2"/>
                </a:solidFill>
                <a:latin typeface="Roboto"/>
                <a:ea typeface="Roboto"/>
                <a:cs typeface="Roboto"/>
              </a:rPr>
              <a:t>ÇÖK</a:t>
            </a:r>
            <a:r>
              <a:rPr lang="tr-TR" altLang="tr-TR" sz="1000">
                <a:solidFill>
                  <a:schemeClr val="tx2"/>
                </a:solidFill>
                <a:latin typeface="Roboto"/>
                <a:ea typeface="Roboto"/>
                <a:cs typeface="Roboto"/>
              </a:rPr>
              <a:t>’me iki diz yerde olacak şekilde uygulanmalı ve katılımcılara da özellikle dizlerini yere koymaları öğretilmelidir. Böylece savrulmalar azalacaktır. </a:t>
            </a:r>
          </a:p>
          <a:p>
            <a:pPr eaLnBrk="1" hangingPunct="1">
              <a:lnSpc>
                <a:spcPct val="80000"/>
              </a:lnSpc>
              <a:spcBef>
                <a:spcPct val="0"/>
              </a:spcBef>
              <a:spcAft>
                <a:spcPts val="600"/>
              </a:spcAft>
            </a:pPr>
            <a:r>
              <a:rPr lang="tr-TR" altLang="tr-TR" sz="1000" b="1">
                <a:solidFill>
                  <a:schemeClr val="tx2"/>
                </a:solidFill>
                <a:latin typeface="Roboto"/>
                <a:ea typeface="Roboto"/>
                <a:cs typeface="Roboto"/>
              </a:rPr>
              <a:t>KAPAN</a:t>
            </a:r>
            <a:r>
              <a:rPr lang="tr-TR" altLang="tr-TR" sz="1000">
                <a:solidFill>
                  <a:schemeClr val="tx2"/>
                </a:solidFill>
                <a:latin typeface="Roboto"/>
                <a:ea typeface="Roboto"/>
                <a:cs typeface="Roboto"/>
              </a:rPr>
              <a:t>’ırken ise parmaklar birbirine kilitlenmemeli, bir el ensede bir el başta olacak şekilde uygulama gösterilmelidir. </a:t>
            </a:r>
          </a:p>
          <a:p>
            <a:pPr eaLnBrk="1" hangingPunct="1">
              <a:lnSpc>
                <a:spcPct val="80000"/>
              </a:lnSpc>
              <a:spcBef>
                <a:spcPct val="0"/>
              </a:spcBef>
              <a:spcAft>
                <a:spcPts val="600"/>
              </a:spcAft>
            </a:pPr>
            <a:r>
              <a:rPr lang="tr-TR" altLang="tr-TR" sz="1000">
                <a:solidFill>
                  <a:schemeClr val="tx2"/>
                </a:solidFill>
                <a:latin typeface="Roboto"/>
                <a:ea typeface="Roboto"/>
                <a:cs typeface="Roboto"/>
              </a:rPr>
              <a:t>Eğer  bir el ile sağlam bir masa, vb. nesne ayağına </a:t>
            </a:r>
            <a:r>
              <a:rPr lang="tr-TR" altLang="tr-TR" sz="1000" b="1">
                <a:solidFill>
                  <a:schemeClr val="tx2"/>
                </a:solidFill>
                <a:latin typeface="Roboto"/>
                <a:ea typeface="Roboto"/>
                <a:cs typeface="Roboto"/>
              </a:rPr>
              <a:t>TUTUN</a:t>
            </a:r>
            <a:r>
              <a:rPr lang="tr-TR" altLang="tr-TR" sz="1000">
                <a:solidFill>
                  <a:schemeClr val="tx2"/>
                </a:solidFill>
                <a:latin typeface="Roboto"/>
                <a:ea typeface="Roboto"/>
                <a:cs typeface="Roboto"/>
              </a:rPr>
              <a:t>’uyorsak diğer elimiz ve kolumuzla da başımızı ve ensemizi nasıl koruduğumuz gösterilmelidir. </a:t>
            </a:r>
          </a:p>
          <a:p>
            <a:pPr eaLnBrk="1" hangingPunct="1">
              <a:lnSpc>
                <a:spcPct val="80000"/>
              </a:lnSpc>
              <a:spcBef>
                <a:spcPct val="0"/>
              </a:spcBef>
              <a:spcAft>
                <a:spcPts val="300"/>
              </a:spcAft>
            </a:pPr>
            <a:endParaRPr lang="tr-TR" altLang="tr-TR" sz="900" b="1" i="1" u="sng">
              <a:latin typeface="Roboto"/>
              <a:ea typeface="Roboto"/>
              <a:cs typeface="Roboto"/>
            </a:endParaRPr>
          </a:p>
          <a:p>
            <a:pPr eaLnBrk="1" hangingPunct="1">
              <a:lnSpc>
                <a:spcPct val="80000"/>
              </a:lnSpc>
              <a:spcBef>
                <a:spcPct val="0"/>
              </a:spcBef>
              <a:spcAft>
                <a:spcPts val="300"/>
              </a:spcAft>
            </a:pPr>
            <a:r>
              <a:rPr lang="tr-TR" altLang="tr-TR" sz="900" b="1" i="1" u="sng">
                <a:latin typeface="Roboto"/>
                <a:ea typeface="Roboto"/>
                <a:cs typeface="Roboto"/>
              </a:rPr>
              <a:t>Bilgi Notu 1:</a:t>
            </a:r>
          </a:p>
          <a:p>
            <a:pPr eaLnBrk="1" hangingPunct="1">
              <a:lnSpc>
                <a:spcPct val="80000"/>
              </a:lnSpc>
              <a:spcBef>
                <a:spcPct val="0"/>
              </a:spcBef>
              <a:spcAft>
                <a:spcPts val="300"/>
              </a:spcAft>
            </a:pPr>
            <a:r>
              <a:rPr lang="tr-TR" altLang="tr-TR" sz="900" b="1" i="1">
                <a:latin typeface="Roboto"/>
                <a:ea typeface="Roboto"/>
                <a:cs typeface="Roboto"/>
              </a:rPr>
              <a:t>“Masanın yanında mı yoksa altında mı?</a:t>
            </a:r>
            <a:endParaRPr lang="tr-TR" altLang="tr-TR" sz="900" i="1">
              <a:latin typeface="Roboto"/>
              <a:ea typeface="Roboto"/>
              <a:cs typeface="Roboto"/>
            </a:endParaRPr>
          </a:p>
          <a:p>
            <a:pPr algn="just" eaLnBrk="1" hangingPunct="1">
              <a:lnSpc>
                <a:spcPct val="80000"/>
              </a:lnSpc>
              <a:spcBef>
                <a:spcPct val="0"/>
              </a:spcBef>
              <a:spcAft>
                <a:spcPts val="300"/>
              </a:spcAft>
            </a:pPr>
            <a:r>
              <a:rPr lang="tr-TR" altLang="tr-TR" sz="900" i="1">
                <a:latin typeface="Roboto"/>
                <a:ea typeface="Roboto"/>
                <a:cs typeface="Roboto"/>
              </a:rPr>
              <a:t>Eğer masa sağlam ayakları olan ağır bir mobilya ise altında da durulabilir. Ancak hafif ve kırılgan bir mobilya ise üzerine bir yük düşmesi durumunda sizi zarar görmekten koruyamayacağı için yanında durmayı tercih etmelisiniz. Etrafınızda  çok fazla dökülen, düşen, parçalanan nesne var ise bunlardan korunmak için sağlam masa altına geçmeyi tercih ediniz. Binanızın sağlam olduğundan eminseniz (test yaptırdınızsa, yapı kullanım izni varsa) masa altına girerek çevrenizdeki yapısal olmayan nesnelerin size çarpmasına engel olabilirsiniz.</a:t>
            </a:r>
          </a:p>
          <a:p>
            <a:pPr eaLnBrk="1" hangingPunct="1">
              <a:lnSpc>
                <a:spcPct val="80000"/>
              </a:lnSpc>
              <a:spcBef>
                <a:spcPct val="0"/>
              </a:spcBef>
              <a:spcAft>
                <a:spcPts val="300"/>
              </a:spcAft>
            </a:pPr>
            <a:endParaRPr lang="tr-TR" altLang="tr-TR" sz="900" i="1">
              <a:latin typeface="Roboto"/>
              <a:ea typeface="Roboto"/>
              <a:cs typeface="Roboto"/>
            </a:endParaRPr>
          </a:p>
          <a:p>
            <a:pPr eaLnBrk="1" hangingPunct="1">
              <a:lnSpc>
                <a:spcPct val="80000"/>
              </a:lnSpc>
              <a:spcBef>
                <a:spcPct val="0"/>
              </a:spcBef>
              <a:spcAft>
                <a:spcPts val="300"/>
              </a:spcAft>
            </a:pPr>
            <a:r>
              <a:rPr lang="tr-TR" altLang="tr-TR" sz="900" b="1" i="1" u="sng">
                <a:latin typeface="Roboto"/>
                <a:ea typeface="Roboto"/>
                <a:cs typeface="Roboto"/>
              </a:rPr>
              <a:t>Bilgi Notu 2:</a:t>
            </a:r>
          </a:p>
          <a:p>
            <a:pPr eaLnBrk="1" hangingPunct="1">
              <a:spcBef>
                <a:spcPct val="0"/>
              </a:spcBef>
              <a:spcAft>
                <a:spcPts val="300"/>
              </a:spcAft>
            </a:pPr>
            <a:r>
              <a:rPr lang="tr-TR" altLang="tr-TR" sz="900" i="1">
                <a:latin typeface="Roboto"/>
                <a:ea typeface="Roboto"/>
                <a:cs typeface="Roboto"/>
              </a:rPr>
              <a:t>Deprem sırasında bulunduğunuz yere göre farklı davranış şekilleri uygulamanız gerekebilir. «Yat kapan tutun», «yat korun tutun», «çömel kapan tutun», «cenin pozisyonu» gibi pozisyonların hepsinde ortak yön hedef küçültmektir. </a:t>
            </a:r>
            <a:r>
              <a:rPr lang="tr-TR" altLang="tr-TR" sz="900" b="1" i="1">
                <a:latin typeface="Roboto"/>
                <a:ea typeface="Roboto"/>
                <a:cs typeface="Roboto"/>
              </a:rPr>
              <a:t>Neden “çök-kapan-tutun öneriyorsunuz?” diye ısrar eden katılımcılar için: </a:t>
            </a:r>
            <a:r>
              <a:rPr lang="tr-TR" altLang="tr-TR" sz="900" i="1">
                <a:latin typeface="Roboto"/>
                <a:ea typeface="Roboto"/>
                <a:cs typeface="Roboto"/>
              </a:rPr>
              <a:t>Hacim küçülttükten sonra nasıl durulması gerektiğinin çok da fark etmediğini, isterlerse cenin pozisyonu alarak da korunabileceklerini belirtiniz.</a:t>
            </a:r>
          </a:p>
          <a:p>
            <a:pPr eaLnBrk="1" hangingPunct="1">
              <a:spcBef>
                <a:spcPct val="0"/>
              </a:spcBef>
            </a:pPr>
            <a:endParaRPr lang="tr-TR" altLang="tr-TR" sz="900" i="1">
              <a:latin typeface="Roboto"/>
              <a:ea typeface="Roboto"/>
              <a:cs typeface="Roboto"/>
            </a:endParaRPr>
          </a:p>
          <a:p>
            <a:pPr eaLnBrk="1" hangingPunct="1">
              <a:spcBef>
                <a:spcPct val="0"/>
              </a:spcBef>
            </a:pPr>
            <a:endParaRPr lang="tr-TR" altLang="tr-TR" sz="1000">
              <a:latin typeface="Roboto"/>
              <a:ea typeface="Roboto"/>
              <a:cs typeface="Roboto"/>
            </a:endParaRPr>
          </a:p>
        </p:txBody>
      </p:sp>
      <p:sp>
        <p:nvSpPr>
          <p:cNvPr id="87044" name="Slayt Numarası Yer Tutucusu 3">
            <a:extLst>
              <a:ext uri="{FF2B5EF4-FFF2-40B4-BE49-F238E27FC236}">
                <a16:creationId xmlns:a16="http://schemas.microsoft.com/office/drawing/2014/main" id="{539B1D43-33CF-497A-8C35-E4AA78A41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825C2DE1-9C8A-4AC6-AAE6-7AE959AE20E4}" type="slidenum">
              <a:rPr lang="tr-TR" altLang="tr-TR" sz="1200" smtClean="0"/>
              <a:pPr/>
              <a:t>66</a:t>
            </a:fld>
            <a:endParaRPr lang="tr-TR" altLang="tr-T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ayt Resmi Yer Tutucusu 1">
            <a:extLst>
              <a:ext uri="{FF2B5EF4-FFF2-40B4-BE49-F238E27FC236}">
                <a16:creationId xmlns:a16="http://schemas.microsoft.com/office/drawing/2014/main" id="{3B2F8C49-4374-4B19-89C2-CAD0F0346FC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 Yer Tutucusu 2">
            <a:extLst>
              <a:ext uri="{FF2B5EF4-FFF2-40B4-BE49-F238E27FC236}">
                <a16:creationId xmlns:a16="http://schemas.microsoft.com/office/drawing/2014/main" id="{6FECB300-1351-483C-ABB8-4F2C9391DC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sz="1000" b="1">
                <a:latin typeface="Roboto"/>
                <a:ea typeface="Roboto"/>
                <a:cs typeface="Roboto"/>
              </a:rPr>
              <a:t>Yapısal Olmayan Risklerin Azaltılması Videosu</a:t>
            </a:r>
          </a:p>
          <a:p>
            <a:pPr eaLnBrk="1" hangingPunct="1">
              <a:spcBef>
                <a:spcPct val="0"/>
              </a:spcBef>
            </a:pPr>
            <a:r>
              <a:rPr lang="tr-TR" altLang="tr-TR" sz="1000" b="1" i="1">
                <a:latin typeface="Roboto"/>
                <a:ea typeface="Roboto"/>
                <a:cs typeface="Roboto"/>
              </a:rPr>
              <a:t>Video tıklayınca başlar, seslidir.</a:t>
            </a:r>
            <a:endParaRPr lang="tr-TR" altLang="tr-TR" sz="1000" i="1">
              <a:latin typeface="Roboto"/>
              <a:ea typeface="Roboto"/>
              <a:cs typeface="Roboto"/>
            </a:endParaRPr>
          </a:p>
          <a:p>
            <a:pPr eaLnBrk="1" hangingPunct="1">
              <a:spcBef>
                <a:spcPct val="0"/>
              </a:spcBef>
            </a:pPr>
            <a:r>
              <a:rPr lang="tr-TR" altLang="tr-TR" sz="1000" b="1">
                <a:latin typeface="Roboto"/>
                <a:ea typeface="Roboto"/>
                <a:cs typeface="Roboto"/>
              </a:rPr>
              <a:t>Video Süresi: 31 sn. </a:t>
            </a:r>
            <a:endParaRPr lang="tr-TR" altLang="tr-TR" sz="1000">
              <a:latin typeface="Roboto"/>
              <a:ea typeface="Roboto"/>
              <a:cs typeface="Roboto"/>
            </a:endParaRPr>
          </a:p>
        </p:txBody>
      </p:sp>
      <p:sp>
        <p:nvSpPr>
          <p:cNvPr id="89092" name="Slayt Numarası Yer Tutucusu 3">
            <a:extLst>
              <a:ext uri="{FF2B5EF4-FFF2-40B4-BE49-F238E27FC236}">
                <a16:creationId xmlns:a16="http://schemas.microsoft.com/office/drawing/2014/main" id="{5D28CBE2-3129-45EF-8061-362B76C495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F0960900-A28B-4831-A72F-DD97F0172A22}" type="slidenum">
              <a:rPr lang="tr-TR" altLang="tr-TR" sz="1200" smtClean="0"/>
              <a:pPr/>
              <a:t>67</a:t>
            </a:fld>
            <a:endParaRPr lang="tr-TR" altLang="tr-T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ayt Resmi Yer Tutucusu 1">
            <a:extLst>
              <a:ext uri="{FF2B5EF4-FFF2-40B4-BE49-F238E27FC236}">
                <a16:creationId xmlns:a16="http://schemas.microsoft.com/office/drawing/2014/main" id="{D31D278A-490C-4E7D-B82F-99A8413DC8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 Yer Tutucusu 2">
            <a:extLst>
              <a:ext uri="{FF2B5EF4-FFF2-40B4-BE49-F238E27FC236}">
                <a16:creationId xmlns:a16="http://schemas.microsoft.com/office/drawing/2014/main" id="{4EB4A944-A482-4EE8-8AB2-D4C7AF34AE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lnSpc>
                <a:spcPct val="80000"/>
              </a:lnSpc>
              <a:spcBef>
                <a:spcPct val="0"/>
              </a:spcBef>
            </a:pPr>
            <a:r>
              <a:rPr lang="tr-TR" altLang="tr-TR" sz="1000" b="1">
                <a:latin typeface="Roboto"/>
                <a:ea typeface="Roboto"/>
                <a:cs typeface="Roboto"/>
              </a:rPr>
              <a:t>Önerilen Süre: 2 dk. </a:t>
            </a:r>
          </a:p>
          <a:p>
            <a:pPr algn="just" eaLnBrk="1" hangingPunct="1">
              <a:lnSpc>
                <a:spcPct val="90000"/>
              </a:lnSpc>
              <a:spcBef>
                <a:spcPct val="0"/>
              </a:spcBef>
              <a:spcAft>
                <a:spcPts val="600"/>
              </a:spcAft>
            </a:pPr>
            <a:r>
              <a:rPr lang="tr-TR" altLang="tr-TR" sz="1000" b="1" i="1">
                <a:latin typeface="Roboto"/>
                <a:ea typeface="Roboto"/>
                <a:cs typeface="Roboto"/>
              </a:rPr>
              <a:t>Slayt animasyonu tıklayınca başlar, sessizdir.</a:t>
            </a:r>
            <a:endParaRPr lang="tr-TR" altLang="tr-TR" sz="1000" i="1">
              <a:latin typeface="Roboto"/>
              <a:ea typeface="Roboto"/>
              <a:cs typeface="Roboto"/>
            </a:endParaRPr>
          </a:p>
          <a:p>
            <a:pPr algn="just" eaLnBrk="1" hangingPunct="1">
              <a:spcBef>
                <a:spcPct val="0"/>
              </a:spcBef>
            </a:pPr>
            <a:endParaRPr lang="tr-TR" altLang="tr-TR" sz="1000" b="1">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Deprem sırasında bulunduğunuz yere göre farklı davranış şekilleri uygulamanız gerekebilir.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b="1">
                <a:latin typeface="Roboto"/>
                <a:ea typeface="Roboto"/>
                <a:cs typeface="Roboto"/>
              </a:rPr>
              <a:t>Evler ve Ofisler</a:t>
            </a:r>
            <a:r>
              <a:rPr lang="tr-TR" altLang="tr-TR" sz="1000">
                <a:latin typeface="Roboto"/>
                <a:ea typeface="Roboto"/>
                <a:cs typeface="Roboto"/>
              </a:rPr>
              <a:t>: Deprem sırasında ev ve ofislerdeki davranışla ilgili genel yaklaşım; devrilebilecek ağır ve yüksek cisimlerden, kırılabilecek camlardan, ağır ayna, asılı bitki gibi düşerek zarar verebilecek cisimlerden uzak durmak ve tercihen daha önce belirlediğiniz emniyetli yerlerde “ÇÖK-KAPAN-TUTUN” hareketini yapmaktır. </a:t>
            </a:r>
          </a:p>
          <a:p>
            <a:pPr algn="just" eaLnBrk="1" hangingPunct="1">
              <a:spcBef>
                <a:spcPct val="0"/>
              </a:spcBef>
              <a:spcAft>
                <a:spcPts val="600"/>
              </a:spcAft>
            </a:pPr>
            <a:r>
              <a:rPr lang="tr-TR" altLang="tr-TR" sz="1000">
                <a:latin typeface="Roboto"/>
                <a:ea typeface="Roboto"/>
                <a:cs typeface="Roboto"/>
              </a:rPr>
              <a:t>Alışveriş merkezleri gibi kalabalık yerlerdeki önemli tehditlerden biri ilk anda oluşabilecek paniktir. Bulunduğunuz yerde kalın, panik halinde çıkışlara koşmayın. Üzerinize devrilebilecek raf vb. objeler ile devrilebilecek yüksek ve ağır cisimlerden uzak durun. Panik nedeniyle zarar görmeyeceğiniz bir yerdeyseniz “Çök – Kapan – Tutun”  hareketini yapabilirsiniz, aksi takdirde en azından başınızı kapayın, ya da bulduğunuz bir cisimle başınızı örterek düşebilecek sıva, cam gibi malzemelerden korunun. Sarsıntı sırasında yangın için bulunan otomatik su püskürtücülerin ve yangın alarmlarının devreye girebileceğini aklınızda tutun. Kesinlikle asansörleri kullanmayın.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b="1">
                <a:latin typeface="Roboto"/>
                <a:ea typeface="Roboto"/>
                <a:cs typeface="Roboto"/>
              </a:rPr>
              <a:t>Sinema, Tiyatro, Stadyum, Dini İbadet Yerleri:</a:t>
            </a:r>
            <a:r>
              <a:rPr lang="tr-TR" altLang="tr-TR" sz="1000">
                <a:latin typeface="Roboto"/>
                <a:ea typeface="Roboto"/>
                <a:cs typeface="Roboto"/>
              </a:rPr>
              <a:t> Bu gibi kalabalık yerlerdeki önemli tehditlerden biri, ilk anda oluşabilecek paniktir. Deprem olduğunu anladığınız anda ilk yapılacak şey bulunduğunuz yerde kalmak, sarsıntı boyunca çıkışlara gitmeye çalışmamaktır. Ezilme riskinin (paniğin) olmaması halinde koltuk/ sıra önlerinde “ÇÖK-KAPAN-TUTUN” hareketini yapabilirsiniz. Panik nedeniyle ezilme riskinin olduğunu fark ettiğinizde, bulunduğunuz yerde durarak/oturarak başınızı koruyun.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b="1">
                <a:latin typeface="Roboto"/>
                <a:ea typeface="Roboto"/>
                <a:cs typeface="Roboto"/>
              </a:rPr>
              <a:t>Açık Alanlar (Dış Mekanlar): </a:t>
            </a:r>
            <a:r>
              <a:rPr lang="tr-TR" altLang="tr-TR" sz="1000">
                <a:latin typeface="Roboto"/>
                <a:ea typeface="Roboto"/>
                <a:cs typeface="Roboto"/>
              </a:rPr>
              <a:t>Dışarıda iseniz, binalardan, ağaçlardan, üst geçitlerden, köprülerden, elektrik direklerinden ve tellerinden uzak durun. Kaldırım ve bina kenarında bulunmanız halinde, yukarıdan düşebilecek kiremit, cam, tabela, sıva, mozaik, saksı gibi malzemelerden uzak durmaya çalışın. Açık bir noktada yere “ÇÖK-KAPAN” hareketini yaparak yukarıdan düşebilecek cisimlere karşı başınızı koruyun.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b="1">
                <a:latin typeface="Roboto"/>
                <a:ea typeface="Roboto"/>
                <a:cs typeface="Roboto"/>
              </a:rPr>
              <a:t>Fiziksel Engelliler: </a:t>
            </a:r>
            <a:r>
              <a:rPr lang="tr-TR" altLang="tr-TR" sz="1000">
                <a:latin typeface="Roboto"/>
                <a:ea typeface="Roboto"/>
                <a:cs typeface="Roboto"/>
              </a:rPr>
              <a:t>Bu durumdaki davranış, fiziksel engelin seviyesi ile ilgilidir. Örneğin; kendi başınıza hızla tekerlekli sandalyenizden ayrılıp hızla emniyetli bir yerde “ÇÖK-KAPAN-TUTUN” hareketini yapabilecek, daha sonra da kendi başınıza tekerlekli sandalyenize çıkabilecekseniz bu hareket önerilir. Bazı fiziksel engeller kişinin bu hareketleri yapmasına izin vermeyebilir. Bu durumda emniyetli bir yerde tekerlekli sandalyenin tekerlekleri kilitlenmeli, baş ve boyun bölgesi korunarak sarsıntının bitmesi beklenmelidir.</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a:latin typeface="Roboto"/>
                <a:ea typeface="Roboto"/>
                <a:cs typeface="Roboto"/>
              </a:rPr>
              <a:t>Ancak bazı özel koşullarda örneğin hastanede yatan bir hasta iseniz,  “ÇÖK-KAPAN-TUTUN” hareketini yapamayabilirsiniz. Böyle bir durumda size zarar verebilecek nesnelerden korunmak için yastık ile yüzünüzü kapatıp, sakin bir şekilde sarsıntının geçmesini bekleyin.  </a:t>
            </a:r>
          </a:p>
          <a:p>
            <a:pPr algn="just" eaLnBrk="1" hangingPunct="1">
              <a:spcBef>
                <a:spcPct val="0"/>
              </a:spcBef>
              <a:spcAft>
                <a:spcPts val="600"/>
              </a:spcAft>
            </a:pPr>
            <a:r>
              <a:rPr lang="tr-TR" altLang="tr-TR" sz="1000" b="1" u="sng">
                <a:solidFill>
                  <a:schemeClr val="tx2"/>
                </a:solidFill>
                <a:latin typeface="Roboto"/>
                <a:ea typeface="Roboto"/>
                <a:cs typeface="Roboto"/>
              </a:rPr>
              <a:t>Tıklayın;</a:t>
            </a:r>
          </a:p>
          <a:p>
            <a:pPr algn="just" eaLnBrk="1" hangingPunct="1">
              <a:spcBef>
                <a:spcPct val="0"/>
              </a:spcBef>
              <a:spcAft>
                <a:spcPts val="600"/>
              </a:spcAft>
            </a:pPr>
            <a:r>
              <a:rPr lang="tr-TR" altLang="tr-TR" sz="1000" b="1">
                <a:latin typeface="Roboto"/>
                <a:ea typeface="Roboto"/>
                <a:cs typeface="Roboto"/>
              </a:rPr>
              <a:t>Araç Kullanırken: </a:t>
            </a:r>
            <a:r>
              <a:rPr lang="tr-TR" altLang="tr-TR" sz="1000">
                <a:latin typeface="Roboto"/>
                <a:ea typeface="Roboto"/>
                <a:cs typeface="Roboto"/>
              </a:rPr>
              <a:t>Yolda seyir halindeyseniz yavaşça ve dikkatli bir şekilde aracınızı yolun kenarına çekin ve durun. Elektrik direk ve kablolarından ve diğer tehlikelerden uzak bir yer seçin. Sarsıntı bitene kadar araç içinde kalın. Sarsıntıdan sonra araç kullanmaya devam etmeniz halinde, yoldaki olası hasarlara karşı tetikte olun. Üst geçitlerde, köprü altlarında ya da üzerinde veya tünel içinde durmayın. Bu gibi yerlere girmek üzereyseniz, girmeden önce; çıkmak üzereyseniz, çıktıktan sonra durmaya çalışın. Kapalı otopark gibi yerlere park etmeniz halinde emniyetli yerler olarak araçların yanlarına yatmayı düşünebilirsiniz. Ancak bu hareketi trafiğe açık alanda yapmayın. </a:t>
            </a:r>
          </a:p>
          <a:p>
            <a:pPr algn="just" eaLnBrk="1" hangingPunct="1">
              <a:spcBef>
                <a:spcPct val="0"/>
              </a:spcBef>
              <a:spcAft>
                <a:spcPts val="600"/>
              </a:spcAft>
            </a:pPr>
            <a:r>
              <a:rPr lang="tr-TR" altLang="tr-TR" sz="1000">
                <a:latin typeface="Roboto"/>
                <a:ea typeface="Roboto"/>
                <a:cs typeface="Roboto"/>
              </a:rPr>
              <a:t>Bu uygulama hemen tüm kapalı mekanlar için aynı olmakla beraber, bazı istisnalar aşağıda ayrıca belirtilmiştir. </a:t>
            </a:r>
          </a:p>
          <a:p>
            <a:pPr algn="just" eaLnBrk="1" hangingPunct="1">
              <a:spcBef>
                <a:spcPct val="0"/>
              </a:spcBef>
              <a:spcAft>
                <a:spcPts val="600"/>
              </a:spcAft>
            </a:pPr>
            <a:r>
              <a:rPr lang="tr-TR" altLang="tr-TR" sz="1000" b="1">
                <a:latin typeface="Roboto"/>
                <a:ea typeface="Roboto"/>
                <a:cs typeface="Roboto"/>
              </a:rPr>
              <a:t>Balkonlar</a:t>
            </a:r>
            <a:r>
              <a:rPr lang="tr-TR" altLang="tr-TR" sz="1000">
                <a:latin typeface="Roboto"/>
                <a:ea typeface="Roboto"/>
                <a:cs typeface="Roboto"/>
              </a:rPr>
              <a:t>: Depreme balkonda yakalanmanız halinde içeri girin ve en yakın emniyetli yerde “ÇÖK-KAPAN-TUTUN”  hareketini yapın; balkonda kalmayın, aşağı atlamayın. </a:t>
            </a:r>
          </a:p>
          <a:p>
            <a:pPr algn="just" eaLnBrk="1" hangingPunct="1">
              <a:spcBef>
                <a:spcPct val="0"/>
              </a:spcBef>
              <a:spcAft>
                <a:spcPts val="600"/>
              </a:spcAft>
            </a:pPr>
            <a:r>
              <a:rPr lang="tr-TR" altLang="tr-TR" sz="1000" b="1">
                <a:latin typeface="Roboto"/>
                <a:ea typeface="Roboto"/>
                <a:cs typeface="Roboto"/>
              </a:rPr>
              <a:t>Merdivenler</a:t>
            </a:r>
            <a:r>
              <a:rPr lang="tr-TR" altLang="tr-TR" sz="1000">
                <a:latin typeface="Roboto"/>
                <a:ea typeface="Roboto"/>
                <a:cs typeface="Roboto"/>
              </a:rPr>
              <a:t>: Depreme merdivende yakalanmanız halinde en yakın kata ulaşmaya çalışın, en yakındaki emniyetli yerde “ÇÖK-KAPAN-TUTUN”  hareketini yapın. Eğer ulaşamıyorsanız, tırabzanlara tutunarak “ÇÖK-KAPAN-TUTUN”  hareketini yapın. Depreme içeride yakalandıysanız, merdivenlere koşmayın. </a:t>
            </a:r>
          </a:p>
          <a:p>
            <a:pPr algn="just" eaLnBrk="1" hangingPunct="1">
              <a:spcBef>
                <a:spcPct val="0"/>
              </a:spcBef>
              <a:spcAft>
                <a:spcPts val="600"/>
              </a:spcAft>
            </a:pPr>
            <a:r>
              <a:rPr lang="tr-TR" altLang="tr-TR" sz="1000" b="1">
                <a:latin typeface="Roboto"/>
                <a:ea typeface="Roboto"/>
                <a:cs typeface="Roboto"/>
              </a:rPr>
              <a:t>Asansörler</a:t>
            </a:r>
            <a:r>
              <a:rPr lang="tr-TR" altLang="tr-TR" sz="1000">
                <a:latin typeface="Roboto"/>
                <a:ea typeface="Roboto"/>
                <a:cs typeface="Roboto"/>
              </a:rPr>
              <a:t>: Depreme asansörde yakalandıysanız hemen en yakın kata inin ve en yakın emniyetli yerde “ÇÖK-KAPAN-TUTUN” hareketini yapın. Deprem sırası ve sonrasında asansöre binmeyin. </a:t>
            </a:r>
          </a:p>
        </p:txBody>
      </p:sp>
      <p:sp>
        <p:nvSpPr>
          <p:cNvPr id="91140" name="Slayt Numarası Yer Tutucusu 3">
            <a:extLst>
              <a:ext uri="{FF2B5EF4-FFF2-40B4-BE49-F238E27FC236}">
                <a16:creationId xmlns:a16="http://schemas.microsoft.com/office/drawing/2014/main" id="{B4C3A35A-4E48-47D0-A41A-2702BDF520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0952C966-29EC-4EC3-8FEE-E51247E7D611}" type="slidenum">
              <a:rPr lang="tr-TR" altLang="tr-TR" sz="1200" smtClean="0"/>
              <a:pPr/>
              <a:t>68</a:t>
            </a:fld>
            <a:endParaRPr lang="tr-TR" altLang="tr-T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ayt Resmi Yer Tutucusu 1">
            <a:extLst>
              <a:ext uri="{FF2B5EF4-FFF2-40B4-BE49-F238E27FC236}">
                <a16:creationId xmlns:a16="http://schemas.microsoft.com/office/drawing/2014/main" id="{DB5BFBB4-B9C5-4FBE-B267-B0F87DAF57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7FBADB3C-D6EB-498A-BB10-CF9BAAF0497E}"/>
              </a:ext>
            </a:extLst>
          </p:cNvPr>
          <p:cNvSpPr>
            <a:spLocks noGrp="1"/>
          </p:cNvSpPr>
          <p:nvPr>
            <p:ph type="body" idx="1"/>
          </p:nvPr>
        </p:nvSpPr>
        <p:spPr/>
        <p:txBody>
          <a:bodyPr/>
          <a:lstStyle/>
          <a:p>
            <a:pPr algn="just" eaLnBrk="1" fontAlgn="auto" hangingPunct="1">
              <a:lnSpc>
                <a:spcPct val="80000"/>
              </a:lnSpc>
              <a:spcBef>
                <a:spcPct val="0"/>
              </a:spcBef>
              <a:spcAft>
                <a:spcPts val="0"/>
              </a:spcAft>
              <a:buFont typeface="Arial" pitchFamily="34" charset="0"/>
              <a:buNone/>
              <a:defRPr/>
            </a:pPr>
            <a:r>
              <a:rPr lang="tr-TR" sz="1000" b="1" dirty="0">
                <a:latin typeface="Roboto" pitchFamily="2" charset="0"/>
                <a:ea typeface="Roboto" pitchFamily="2" charset="0"/>
              </a:rPr>
              <a:t>Önerilen Süre: 1 dk. </a:t>
            </a:r>
          </a:p>
          <a:p>
            <a:pPr algn="just" eaLnBrk="1" fontAlgn="auto" hangingPunct="1">
              <a:lnSpc>
                <a:spcPct val="90000"/>
              </a:lnSpc>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algn="just" eaLnBrk="1">
              <a:spcBef>
                <a:spcPts val="0"/>
              </a:spcBef>
              <a:spcAft>
                <a:spcPts val="0"/>
              </a:spcAft>
              <a:defRPr/>
            </a:pPr>
            <a:endParaRPr lang="tr-TR" sz="1000" dirty="0">
              <a:latin typeface="Roboto" pitchFamily="2" charset="0"/>
              <a:ea typeface="Roboto" pitchFamily="2" charset="0"/>
            </a:endParaRPr>
          </a:p>
          <a:p>
            <a:pPr algn="just" eaLnBrk="1">
              <a:spcBef>
                <a:spcPts val="0"/>
              </a:spcBef>
              <a:spcAft>
                <a:spcPts val="600"/>
              </a:spcAft>
              <a:defRPr/>
            </a:pPr>
            <a:r>
              <a:rPr lang="tr-TR" sz="1000" dirty="0">
                <a:latin typeface="Roboto" pitchFamily="2" charset="0"/>
                <a:ea typeface="Roboto" pitchFamily="2" charset="0"/>
              </a:rPr>
              <a:t>Deprem, yangın veya sel gibi bir tehlikenin risk oluşturması durumunda emniyetli bir yere taşınmak amacıyla tahliye yapabilir. Afetin durumuna göre tahliye, olay gerçekleşmeden önce veya sonra yapılabilir. Eğer tehlike önceden tespit edilebiliyorsa ve erken uyarı sistemi mevcutsa, olay gerçekleşmeden önce tahliye başlatılabilir ve insanların gereksiz yere risk altında kalması engellenebilir. Önceden haber alma ihtimalinin olmadığı durumlarda ise bu işlem, olay gerçekleştikten sonra uygulanmaktadır. Olası bir afet veya acil durum sonrası dışarı tahliye olmanız gerekirse;</a:t>
            </a:r>
          </a:p>
          <a:p>
            <a:pPr algn="just" eaLnBrk="1">
              <a:spcBef>
                <a:spcPts val="0"/>
              </a:spcBef>
              <a:spcAft>
                <a:spcPts val="600"/>
              </a:spcAft>
              <a:defRPr/>
            </a:pPr>
            <a:r>
              <a:rPr lang="tr-TR" sz="1000" b="1" u="sng" dirty="0">
                <a:solidFill>
                  <a:schemeClr val="tx2"/>
                </a:solidFill>
                <a:latin typeface="Roboto" pitchFamily="2" charset="0"/>
                <a:ea typeface="Roboto" pitchFamily="2" charset="0"/>
              </a:rPr>
              <a:t>Tıklayın;</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Sakin olun ve yetkililerin uyarıları doğrultusunda hareket edin.</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Afet ve acil durum çantanızı yanınıza alın.</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Vaktiniz varsa tesisatları kapatın.</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Aksi söylenmediği takdirde, önceden belirlenmiş olan tahliye güzergahlarını kullanın.</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Asansörleri kullanmayın. </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Sessiz olarak, seri bir şekilde güvenli alanlara ilerleyin. Tek veya ikişerli sıra halinde dışarı çıkın. </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Desteğe ihtiyacı olan kişilere yardım edin.   </a:t>
            </a:r>
          </a:p>
          <a:p>
            <a:pPr marL="252000" indent="-180000" algn="just" eaLnBrk="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Önceden belirlenmiş toplanma yerine gidin.</a:t>
            </a:r>
          </a:p>
          <a:p>
            <a:pPr algn="just" eaLnBrk="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1:</a:t>
            </a:r>
          </a:p>
          <a:p>
            <a:pPr algn="just" eaLnBrk="1" fontAlgn="auto" hangingPunct="1">
              <a:spcBef>
                <a:spcPts val="0"/>
              </a:spcBef>
              <a:spcAft>
                <a:spcPts val="300"/>
              </a:spcAft>
              <a:defRPr/>
            </a:pPr>
            <a:r>
              <a:rPr lang="tr-TR" sz="900" i="1" dirty="0">
                <a:latin typeface="Roboto" pitchFamily="2" charset="0"/>
                <a:ea typeface="Roboto" pitchFamily="2" charset="0"/>
              </a:rPr>
              <a:t>Binalar insanları dış koşullardan korumak, güvenli barınma ve çalışma ortamları sağlamak amacıyla yapılmaktadır. Modern şehirlerde insanların zamanının büyük bölümü binalarda geçer; dolayısıyla binalar hem yaşam, hem çalışma, hem de sosyalleşme alanı olarak çok büyük önem taşımaktadır.</a:t>
            </a:r>
          </a:p>
          <a:p>
            <a:pPr algn="just" eaLnBrk="1" fontAlgn="auto" hangingPunct="1">
              <a:spcBef>
                <a:spcPts val="0"/>
              </a:spcBef>
              <a:spcAft>
                <a:spcPts val="300"/>
              </a:spcAft>
              <a:defRPr/>
            </a:pPr>
            <a:r>
              <a:rPr lang="tr-TR" sz="900" i="1" dirty="0">
                <a:latin typeface="Roboto" pitchFamily="2" charset="0"/>
                <a:ea typeface="Roboto" pitchFamily="2" charset="0"/>
              </a:rPr>
              <a:t>Bazı afetlerde binalar, korunaklı birer barınma ve çalışma alanı olma özelliklerini yitirebilir; aksine insan yaşamına karşı tehlike oluşturabilmektedir. Örnek olarak deprem veya yangın gibi olaylarda yapıların içinde bulunmak insanlar için çok tehlikelidir. Çünkü bu olaylar binaya yapısal olarak hasar verebilecek ve bina içi koşulları insan yaşamına uygunsuz hale getirecek, dolayısıyla binaların hızla tahliye edilmesi gerekebilecektir.</a:t>
            </a:r>
          </a:p>
          <a:p>
            <a:pPr algn="just" eaLnBrk="1" fontAlgn="auto" hangingPunct="1">
              <a:spcBef>
                <a:spcPts val="0"/>
              </a:spcBef>
              <a:spcAft>
                <a:spcPts val="300"/>
              </a:spcAft>
              <a:defRPr/>
            </a:pPr>
            <a:r>
              <a:rPr lang="tr-TR" sz="900" i="1" dirty="0">
                <a:latin typeface="Roboto" pitchFamily="2" charset="0"/>
                <a:ea typeface="Roboto" pitchFamily="2" charset="0"/>
              </a:rPr>
              <a:t>Bazı afetlerde ise binalar büyük bir koruma sağlar. Bazı afetler dış mekânları daha çok etkiler. Özellikle şiddetli olmayan kötü hava şartları, küçük ölçekli kimyasal sızıntılar, sivil olaylar gibi durumlarda bölge terk edilememişse binaların içi dışından daha güvenli olabilmektedir. Bu durumlarda "içe tahliye" denen uygulama tercih edilmeli, dış mekânlardan ve binaların dış mekân etkilerine açık yerlerinden (</a:t>
            </a:r>
            <a:r>
              <a:rPr lang="tr-TR" sz="900" i="1" dirty="0" err="1">
                <a:latin typeface="Roboto" pitchFamily="2" charset="0"/>
                <a:ea typeface="Roboto" pitchFamily="2" charset="0"/>
              </a:rPr>
              <a:t>örn</a:t>
            </a:r>
            <a:r>
              <a:rPr lang="tr-TR" sz="900" i="1" dirty="0">
                <a:latin typeface="Roboto" pitchFamily="2" charset="0"/>
                <a:ea typeface="Roboto" pitchFamily="2" charset="0"/>
              </a:rPr>
              <a:t>. pencereler, balkonlar, teras, vb.) uzaklaşılmalıdır.</a:t>
            </a:r>
          </a:p>
          <a:p>
            <a:pPr algn="just" eaLnBrk="1" fontAlgn="auto" hangingPunct="1">
              <a:spcBef>
                <a:spcPts val="0"/>
              </a:spcBef>
              <a:spcAft>
                <a:spcPts val="300"/>
              </a:spcAft>
              <a:defRPr/>
            </a:pPr>
            <a:r>
              <a:rPr lang="tr-TR" sz="900" b="1" i="1" u="sng" dirty="0">
                <a:latin typeface="Roboto" pitchFamily="2" charset="0"/>
                <a:ea typeface="Roboto" pitchFamily="2" charset="0"/>
              </a:rPr>
              <a:t>Bilgi Notu 2:</a:t>
            </a:r>
          </a:p>
          <a:p>
            <a:pPr algn="just" eaLnBrk="1" fontAlgn="auto" hangingPunct="1">
              <a:spcBef>
                <a:spcPts val="0"/>
              </a:spcBef>
              <a:spcAft>
                <a:spcPts val="300"/>
              </a:spcAft>
              <a:defRPr/>
            </a:pPr>
            <a:r>
              <a:rPr lang="tr-TR" sz="900" i="1" dirty="0">
                <a:latin typeface="Roboto" pitchFamily="2" charset="0"/>
                <a:ea typeface="Roboto" pitchFamily="2" charset="0"/>
              </a:rPr>
              <a:t>Tahliye uyarısı verildikten sonra asla olayın ne olduğuna bakmaya gitmeyin. </a:t>
            </a:r>
          </a:p>
          <a:p>
            <a:pPr algn="just" eaLnBrk="1" fontAlgn="auto" hangingPunct="1">
              <a:spcBef>
                <a:spcPts val="0"/>
              </a:spcBef>
              <a:spcAft>
                <a:spcPts val="300"/>
              </a:spcAft>
              <a:defRPr/>
            </a:pPr>
            <a:r>
              <a:rPr lang="tr-TR" sz="900" i="1" dirty="0">
                <a:latin typeface="Roboto" pitchFamily="2" charset="0"/>
                <a:ea typeface="Roboto" pitchFamily="2" charset="0"/>
              </a:rPr>
              <a:t>Örnek olarak bir yangın alarmı verilmişse yangını incelemeye çalışmayın derhal tahliyeye başlayın. Eğer acilen binayı terk etmeniz gerekiyorsa eşyalarınızı toplamakla uğraşmayın. </a:t>
            </a:r>
          </a:p>
          <a:p>
            <a:pPr algn="just" eaLnBrk="1" fontAlgn="auto" hangingPunct="1">
              <a:spcBef>
                <a:spcPts val="0"/>
              </a:spcBef>
              <a:spcAft>
                <a:spcPts val="300"/>
              </a:spcAft>
              <a:defRPr/>
            </a:pPr>
            <a:r>
              <a:rPr lang="tr-TR" sz="900" i="1" dirty="0">
                <a:latin typeface="Roboto" pitchFamily="2" charset="0"/>
                <a:ea typeface="Roboto" pitchFamily="2" charset="0"/>
              </a:rPr>
              <a:t>Sizin için çok hayati bazı şeyleri (Evin anahtarı, kimlik </a:t>
            </a:r>
            <a:r>
              <a:rPr lang="tr-TR" sz="900" i="1" dirty="0" err="1">
                <a:latin typeface="Roboto" pitchFamily="2" charset="0"/>
                <a:ea typeface="Roboto" pitchFamily="2" charset="0"/>
              </a:rPr>
              <a:t>vs</a:t>
            </a:r>
            <a:r>
              <a:rPr lang="tr-TR" sz="900" i="1" dirty="0">
                <a:latin typeface="Roboto" pitchFamily="2" charset="0"/>
                <a:ea typeface="Roboto" pitchFamily="2" charset="0"/>
              </a:rPr>
              <a:t>) vaktiniz varsa alın ve hemen tahliye edin. Ayrıca ocakta yemek veya fırın gibi ikinci bir tehlike oluşturabilecek şeyler açıksa kapatabilirsiniz.</a:t>
            </a:r>
          </a:p>
          <a:p>
            <a:pPr algn="just" eaLnBrk="1" fontAlgn="auto" hangingPunct="1">
              <a:spcBef>
                <a:spcPts val="0"/>
              </a:spcBef>
              <a:spcAft>
                <a:spcPts val="300"/>
              </a:spcAft>
              <a:defRPr/>
            </a:pPr>
            <a:r>
              <a:rPr lang="tr-TR" sz="900" i="1" dirty="0">
                <a:latin typeface="Roboto" pitchFamily="2" charset="0"/>
                <a:ea typeface="Roboto" pitchFamily="2" charset="0"/>
              </a:rPr>
              <a:t>Birçok kişi tahliye alarmını duyduktan sonra yapmakta oldukları işleri bitirene kadar oyalanmaktadır. Bu asla yapılmaması gereken bir davranıştır. İnsanların kimi zaman nedensiz yere tahliye uyarılarını dikkate almadığı görülmüştür. Eğer yetkililer tahliye etmenizi söylüyorsa mutlaka tahliye edin. </a:t>
            </a:r>
          </a:p>
          <a:p>
            <a:pPr algn="just" eaLnBrk="1" fontAlgn="auto" hangingPunct="1">
              <a:spcBef>
                <a:spcPts val="0"/>
              </a:spcBef>
              <a:spcAft>
                <a:spcPts val="300"/>
              </a:spcAft>
              <a:defRPr/>
            </a:pPr>
            <a:r>
              <a:rPr lang="tr-TR" sz="900" i="1" dirty="0">
                <a:latin typeface="Roboto" pitchFamily="2" charset="0"/>
                <a:ea typeface="Roboto" pitchFamily="2" charset="0"/>
              </a:rPr>
              <a:t>Özellikle futbol maçları eğlence yerleri </a:t>
            </a:r>
            <a:r>
              <a:rPr lang="tr-TR" sz="900" i="1" dirty="0" err="1">
                <a:latin typeface="Roboto" pitchFamily="2" charset="0"/>
                <a:ea typeface="Roboto" pitchFamily="2" charset="0"/>
              </a:rPr>
              <a:t>vb</a:t>
            </a:r>
            <a:r>
              <a:rPr lang="tr-TR" sz="900" i="1" dirty="0">
                <a:latin typeface="Roboto" pitchFamily="2" charset="0"/>
                <a:ea typeface="Roboto" pitchFamily="2" charset="0"/>
              </a:rPr>
              <a:t> yerlerde insanların yakınlarını aramak için vakit kaybettiği gözlenmiştir. O anda yakınlarınızı bulmak çok olası değildir. Bu nedenle herkes tahliye olduktan sonra dışarıda yakınlarınıza ulaşmaya çalışmak daha güvenli bir davranıştır. </a:t>
            </a:r>
          </a:p>
          <a:p>
            <a:pPr algn="just" eaLnBrk="1" fontAlgn="auto" hangingPunct="1">
              <a:spcBef>
                <a:spcPts val="0"/>
              </a:spcBef>
              <a:spcAft>
                <a:spcPts val="300"/>
              </a:spcAft>
              <a:defRPr/>
            </a:pPr>
            <a:r>
              <a:rPr lang="tr-TR" sz="900" i="1" dirty="0">
                <a:latin typeface="Roboto" pitchFamily="2" charset="0"/>
                <a:ea typeface="Roboto" pitchFamily="2" charset="0"/>
              </a:rPr>
              <a:t>Tahliye anında asla panik yapmamak gerekir. Panik pek çok hatayı beraberinde getirebilir.</a:t>
            </a:r>
          </a:p>
          <a:p>
            <a:pPr algn="just" eaLnBrk="1" fontAlgn="auto" hangingPunct="1">
              <a:spcBef>
                <a:spcPts val="0"/>
              </a:spcBef>
              <a:spcAft>
                <a:spcPts val="300"/>
              </a:spcAft>
              <a:defRPr/>
            </a:pPr>
            <a:r>
              <a:rPr lang="tr-TR" sz="900" b="1" i="1" u="sng" dirty="0">
                <a:latin typeface="Roboto" pitchFamily="2" charset="0"/>
                <a:ea typeface="Roboto" pitchFamily="2" charset="0"/>
              </a:rPr>
              <a:t>Bilgi Notu 3:</a:t>
            </a:r>
          </a:p>
          <a:p>
            <a:pPr algn="just" eaLnBrk="1" fontAlgn="auto" hangingPunct="1">
              <a:spcBef>
                <a:spcPts val="0"/>
              </a:spcBef>
              <a:spcAft>
                <a:spcPts val="300"/>
              </a:spcAft>
              <a:defRPr/>
            </a:pPr>
            <a:r>
              <a:rPr lang="tr-TR" sz="900" i="1" dirty="0">
                <a:latin typeface="Roboto" pitchFamily="2" charset="0"/>
                <a:ea typeface="Roboto" pitchFamily="2" charset="0"/>
              </a:rPr>
              <a:t>Alışveriş merkezleri, eğlence mekanları, spor tesisleri gibi yerlerde büyük çaptaki tahliyeyi yönlendirmek için görevli kişiler vardır. </a:t>
            </a:r>
          </a:p>
          <a:p>
            <a:pPr algn="just" eaLnBrk="1" fontAlgn="auto" hangingPunct="1">
              <a:spcBef>
                <a:spcPts val="0"/>
              </a:spcBef>
              <a:spcAft>
                <a:spcPts val="300"/>
              </a:spcAft>
              <a:defRPr/>
            </a:pPr>
            <a:r>
              <a:rPr lang="tr-TR" sz="900" i="1" dirty="0">
                <a:latin typeface="Roboto" pitchFamily="2" charset="0"/>
                <a:ea typeface="Roboto" pitchFamily="2" charset="0"/>
              </a:rPr>
              <a:t>Bu kişiler tahliye anında insanları doğru yerlere yönlendirmelidir. Ayrıca acil müdahale ekiplerini çağırmak da bu kimselerin görevleridir.  </a:t>
            </a:r>
          </a:p>
          <a:p>
            <a:pPr algn="just" eaLnBrk="1" fontAlgn="auto" hangingPunct="1">
              <a:spcBef>
                <a:spcPts val="0"/>
              </a:spcBef>
              <a:spcAft>
                <a:spcPts val="300"/>
              </a:spcAft>
              <a:defRPr/>
            </a:pPr>
            <a:r>
              <a:rPr lang="tr-TR" sz="900" i="1" dirty="0">
                <a:latin typeface="Roboto" pitchFamily="2" charset="0"/>
                <a:ea typeface="Roboto" pitchFamily="2" charset="0"/>
              </a:rPr>
              <a:t>Eğer yabancısı olduğunuz bir yerdeyseniz bu görevlilerin yönlendirmelerine mutlaka uyun. </a:t>
            </a:r>
          </a:p>
          <a:p>
            <a:pPr algn="just" eaLnBrk="1" fontAlgn="auto" hangingPunct="1">
              <a:spcBef>
                <a:spcPts val="0"/>
              </a:spcBef>
              <a:spcAft>
                <a:spcPts val="0"/>
              </a:spcAft>
              <a:defRPr/>
            </a:pPr>
            <a:endParaRPr lang="tr-TR" sz="900" dirty="0">
              <a:latin typeface="Roboto" pitchFamily="2" charset="0"/>
              <a:ea typeface="Roboto" pitchFamily="2" charset="0"/>
            </a:endParaRPr>
          </a:p>
          <a:p>
            <a:pPr algn="just" eaLnBrk="1" fontAlgn="auto" hangingPunct="1">
              <a:lnSpc>
                <a:spcPct val="80000"/>
              </a:lnSpc>
              <a:spcBef>
                <a:spcPct val="0"/>
              </a:spcBef>
              <a:spcAft>
                <a:spcPts val="0"/>
              </a:spcAft>
              <a:defRPr/>
            </a:pPr>
            <a:endParaRPr lang="tr-TR" altLang="tr-TR" sz="900" b="1"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93188" name="Slayt Numarası Yer Tutucusu 3">
            <a:extLst>
              <a:ext uri="{FF2B5EF4-FFF2-40B4-BE49-F238E27FC236}">
                <a16:creationId xmlns:a16="http://schemas.microsoft.com/office/drawing/2014/main" id="{836946FE-6AFC-47A9-9557-1F27FD3465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B1D6EC56-C8A5-4B4C-A1B8-13820B4BC526}" type="slidenum">
              <a:rPr lang="tr-TR" altLang="tr-TR" sz="1200" smtClean="0"/>
              <a:pPr/>
              <a:t>69</a:t>
            </a:fld>
            <a:endParaRPr lang="tr-TR" altLang="tr-T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ayt Resmi Yer Tutucusu 1">
            <a:extLst>
              <a:ext uri="{FF2B5EF4-FFF2-40B4-BE49-F238E27FC236}">
                <a16:creationId xmlns:a16="http://schemas.microsoft.com/office/drawing/2014/main" id="{0BF9031A-8184-404D-9285-CE72210214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21C91282-E1A3-481B-9226-565D549BF042}"/>
              </a:ext>
            </a:extLst>
          </p:cNvPr>
          <p:cNvSpPr>
            <a:spLocks noGrp="1"/>
          </p:cNvSpPr>
          <p:nvPr>
            <p:ph type="body" idx="1"/>
          </p:nvPr>
        </p:nvSpPr>
        <p:spPr/>
        <p:txBody>
          <a:bodyPr/>
          <a:lstStyle/>
          <a:p>
            <a:pPr algn="just" eaLnBrk="1" fontAlgn="auto" hangingPunct="1">
              <a:lnSpc>
                <a:spcPct val="80000"/>
              </a:lnSpc>
              <a:spcBef>
                <a:spcPct val="0"/>
              </a:spcBef>
              <a:spcAft>
                <a:spcPts val="0"/>
              </a:spcAft>
              <a:buFont typeface="Arial" pitchFamily="34" charset="0"/>
              <a:buNone/>
              <a:defRPr/>
            </a:pPr>
            <a:r>
              <a:rPr lang="tr-TR" sz="1000" b="1" dirty="0">
                <a:latin typeface="Roboto" panose="02000000000000000000" pitchFamily="2" charset="0"/>
                <a:ea typeface="Roboto" panose="02000000000000000000" pitchFamily="2" charset="0"/>
              </a:rPr>
              <a:t>Önerilen Süre: 1 dk. </a:t>
            </a:r>
          </a:p>
          <a:p>
            <a:pPr algn="just" eaLnBrk="1" fontAlgn="auto" hangingPunct="1">
              <a:lnSpc>
                <a:spcPct val="90000"/>
              </a:lnSpc>
              <a:spcBef>
                <a:spcPct val="0"/>
              </a:spcBef>
              <a:spcAft>
                <a:spcPts val="600"/>
              </a:spcAft>
              <a:defRPr/>
            </a:pPr>
            <a:r>
              <a:rPr lang="tr-TR" altLang="tr-TR" sz="1000" b="1" i="1" dirty="0">
                <a:latin typeface="Roboto" panose="02000000000000000000" pitchFamily="2" charset="0"/>
                <a:ea typeface="Roboto" panose="02000000000000000000" pitchFamily="2" charset="0"/>
              </a:rPr>
              <a:t>Slayt animasyonu tıklayınca başlar, sessizdir.</a:t>
            </a:r>
          </a:p>
          <a:p>
            <a:pPr algn="just" eaLnBrk="1" fontAlgn="auto" hangingPunct="1">
              <a:lnSpc>
                <a:spcPct val="90000"/>
              </a:lnSpc>
              <a:spcBef>
                <a:spcPct val="0"/>
              </a:spcBef>
              <a:spcAft>
                <a:spcPts val="600"/>
              </a:spcAft>
              <a:defRPr/>
            </a:pPr>
            <a:endParaRPr lang="tr-TR" sz="1000"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Afet ve acil durumlar sonrasında kendimiz ve çevremizdeki kişilerin kazaya uğrama riski her zaman vardır. Afetlerin hemen sonrasında kendimizin ve çevremizdekilerin yaralı olup olmadığını kontrol etmeliyiz. İlkyardımın temel adımları çerçevesinde;</a:t>
            </a:r>
          </a:p>
          <a:p>
            <a:pPr algn="just" eaLnBrk="1" fontAlgn="auto" hangingPunct="1">
              <a:spcBef>
                <a:spcPts val="0"/>
              </a:spcBef>
              <a:spcAft>
                <a:spcPts val="600"/>
              </a:spcAft>
              <a:defRPr/>
            </a:pPr>
            <a:r>
              <a:rPr lang="tr-TR" sz="1000" b="1" u="sng" dirty="0">
                <a:solidFill>
                  <a:schemeClr val="tx2"/>
                </a:solidFill>
                <a:latin typeface="Roboto" panose="02000000000000000000" pitchFamily="2" charset="0"/>
                <a:ea typeface="Roboto" panose="02000000000000000000" pitchFamily="2" charset="0"/>
              </a:rPr>
              <a:t>Tıklayın; </a:t>
            </a: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Koruma; kaza sonuçlarının ağırlaşmasını önlemek için olay yerinin değerlendirilmesini kapsar. En önemli işlem olay yerinde oluşabilecek tehlikeleri belirleyerek güvenli bir çevre oluşturmaktır. Bunun için;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Önce; kendi güvenliğinizi ve hasta/yaralının güvenliğini sağlayın.</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Etraftaki meraklıları uzaklaştırın!</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Durumu değerlendirin. </a:t>
            </a:r>
          </a:p>
          <a:p>
            <a:pPr marL="252000" indent="-180000" algn="just" eaLnBrk="1" fontAlgn="auto" hangingPunct="1">
              <a:spcBef>
                <a:spcPts val="0"/>
              </a:spcBef>
              <a:spcAft>
                <a:spcPts val="6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Ne olmuş?, Kaç yaralı var?, Yardım ekipleri haberdar edildi mi? </a:t>
            </a:r>
          </a:p>
          <a:p>
            <a:pPr algn="just" eaLnBrk="1" fontAlgn="auto" hangingPunct="1">
              <a:spcBef>
                <a:spcPts val="0"/>
              </a:spcBef>
              <a:spcAft>
                <a:spcPts val="600"/>
              </a:spcAft>
              <a:defRPr/>
            </a:pPr>
            <a:r>
              <a:rPr lang="tr-TR" sz="1000" b="1" u="sng" dirty="0">
                <a:solidFill>
                  <a:schemeClr val="tx2"/>
                </a:solidFill>
                <a:latin typeface="Roboto" panose="02000000000000000000" pitchFamily="2" charset="0"/>
                <a:ea typeface="Roboto" panose="02000000000000000000" pitchFamily="2" charset="0"/>
              </a:rPr>
              <a:t>Tıklayın;</a:t>
            </a: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Daha sonra olay / kaza mümkün olduğu kadar hızlı bir şekilde telefon veya diğer kişiler aracılığı ile gerekli yardım kuruluşlarına bildirilmelidir. Türkiye'de ilk yardım gerektiren her durumda telefon iletişimleri, 112 acil telefon numarası üzerinden gerçekleştirilir. </a:t>
            </a: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112’nin aranması sırasında;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Sakin olunmalı ya da sakin olan bir kişinin araması sağlanmalı,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112 merkezi tarafından sorulan sorulara net bir şekilde cevap verilmeli,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Kesin yer ve adres bilgileri verilirken, olayın olduğu yere yakın bir caddenin ya da çok bilinen bir yerin adı verilmeli,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Kimin, hangi numaradan aradığı bildirilmeli,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Hasta/yaralı(</a:t>
            </a:r>
            <a:r>
              <a:rPr lang="tr-TR" sz="1000" dirty="0" err="1">
                <a:latin typeface="Roboto" panose="02000000000000000000" pitchFamily="2" charset="0"/>
                <a:ea typeface="Roboto" panose="02000000000000000000" pitchFamily="2" charset="0"/>
              </a:rPr>
              <a:t>lar</a:t>
            </a:r>
            <a:r>
              <a:rPr lang="tr-TR" sz="1000" dirty="0">
                <a:latin typeface="Roboto" panose="02000000000000000000" pitchFamily="2" charset="0"/>
                <a:ea typeface="Roboto" panose="02000000000000000000" pitchFamily="2" charset="0"/>
              </a:rPr>
              <a:t>)</a:t>
            </a:r>
            <a:r>
              <a:rPr lang="tr-TR" sz="1000" dirty="0" err="1">
                <a:latin typeface="Roboto" panose="02000000000000000000" pitchFamily="2" charset="0"/>
                <a:ea typeface="Roboto" panose="02000000000000000000" pitchFamily="2" charset="0"/>
              </a:rPr>
              <a:t>ın</a:t>
            </a:r>
            <a:r>
              <a:rPr lang="tr-TR" sz="1000" dirty="0">
                <a:latin typeface="Roboto" panose="02000000000000000000" pitchFamily="2" charset="0"/>
                <a:ea typeface="Roboto" panose="02000000000000000000" pitchFamily="2" charset="0"/>
              </a:rPr>
              <a:t> adı ve olayın tanımı yapılmalı,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Hasta/yaralı sayısı ve durumu bildirilmeli, </a:t>
            </a:r>
          </a:p>
          <a:p>
            <a:pPr marL="252000" indent="-180000" algn="just" eaLnBrk="1" fontAlgn="auto" hangingPunct="1">
              <a:spcBef>
                <a:spcPts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Eğer herhangi bir ilk yardım uygulaması yapıldıysa nasıl bir yardım verildiği belirtilmeli, </a:t>
            </a:r>
          </a:p>
          <a:p>
            <a:pPr marL="252000" indent="-180000" algn="just" eaLnBrk="1" fontAlgn="auto" hangingPunct="1">
              <a:spcBef>
                <a:spcPts val="0"/>
              </a:spcBef>
              <a:spcAft>
                <a:spcPts val="6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112 hattında bilgi alan kişi, gerekli olan tüm bilgileri aldığını söyleyinceye kadar telefon kapatılmamalıdır. </a:t>
            </a:r>
          </a:p>
          <a:p>
            <a:pPr algn="just" eaLnBrk="1" fontAlgn="auto" hangingPunct="1">
              <a:spcBef>
                <a:spcPts val="0"/>
              </a:spcBef>
              <a:spcAft>
                <a:spcPts val="600"/>
              </a:spcAft>
              <a:defRPr/>
            </a:pPr>
            <a:r>
              <a:rPr lang="tr-TR" sz="1000" b="1" u="sng" dirty="0">
                <a:solidFill>
                  <a:schemeClr val="tx2"/>
                </a:solidFill>
                <a:latin typeface="Roboto" panose="02000000000000000000" pitchFamily="2" charset="0"/>
                <a:ea typeface="Roboto" panose="02000000000000000000" pitchFamily="2" charset="0"/>
              </a:rPr>
              <a:t>Tıklayın;</a:t>
            </a:r>
          </a:p>
          <a:p>
            <a:pPr algn="just"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Son olarak olay yerinde hasta / yaralılara müdahale hızlı ancak sakin bir şekilde yapılmalıdır. </a:t>
            </a:r>
          </a:p>
          <a:p>
            <a:pPr algn="just" eaLnBrk="1" fontAlgn="auto" hangingPunct="1">
              <a:spcBef>
                <a:spcPts val="0"/>
              </a:spcBef>
              <a:spcAft>
                <a:spcPts val="600"/>
              </a:spcAft>
              <a:defRPr/>
            </a:pPr>
            <a:r>
              <a:rPr lang="tr-TR" sz="1000" b="1" dirty="0">
                <a:latin typeface="Roboto" panose="02000000000000000000" pitchFamily="2" charset="0"/>
                <a:ea typeface="Roboto" panose="02000000000000000000" pitchFamily="2" charset="0"/>
              </a:rPr>
              <a:t>İlk yardım eğitiminiz yok ise veya kendinizden emin değilseniz kesinlikle hasta/yaralıya dokunmayın. </a:t>
            </a:r>
          </a:p>
          <a:p>
            <a:pPr algn="just" eaLnBrk="1" fontAlgn="auto" hangingPunct="1">
              <a:spcBef>
                <a:spcPts val="0"/>
              </a:spcBef>
              <a:spcAft>
                <a:spcPts val="600"/>
              </a:spcAft>
              <a:defRPr/>
            </a:pPr>
            <a:r>
              <a:rPr lang="tr-TR" sz="1000" dirty="0">
                <a:latin typeface="Roboto" pitchFamily="2" charset="0"/>
                <a:ea typeface="Roboto" pitchFamily="2" charset="0"/>
              </a:rPr>
              <a:t>İlk yardım bilmeyen başka kişilerin de dokunmasına izin vermeyin.</a:t>
            </a:r>
          </a:p>
          <a:p>
            <a:pPr algn="just" eaLnBrk="1" fontAlgn="auto" hangingPunct="1">
              <a:spcBef>
                <a:spcPts val="0"/>
              </a:spcBef>
              <a:spcAft>
                <a:spcPts val="600"/>
              </a:spcAft>
              <a:defRPr/>
            </a:pPr>
            <a:r>
              <a:rPr lang="tr-TR" sz="1000" dirty="0">
                <a:latin typeface="Roboto" pitchFamily="2" charset="0"/>
                <a:ea typeface="Roboto" pitchFamily="2" charset="0"/>
              </a:rPr>
              <a:t>Yaralıyı hareket ettirmeyin. </a:t>
            </a:r>
          </a:p>
          <a:p>
            <a:pPr algn="just" eaLnBrk="1" fontAlgn="auto" hangingPunct="1">
              <a:spcBef>
                <a:spcPts val="0"/>
              </a:spcBef>
              <a:spcAft>
                <a:spcPts val="600"/>
              </a:spcAft>
              <a:defRPr/>
            </a:pPr>
            <a:r>
              <a:rPr lang="tr-TR" sz="1000" dirty="0">
                <a:latin typeface="Roboto" pitchFamily="2" charset="0"/>
                <a:ea typeface="Roboto" pitchFamily="2" charset="0"/>
              </a:rPr>
              <a:t>Kişileri organize edin.</a:t>
            </a:r>
          </a:p>
          <a:p>
            <a:pPr algn="just" eaLnBrk="1" fontAlgn="auto" hangingPunct="1">
              <a:spcBef>
                <a:spcPts val="0"/>
              </a:spcBef>
              <a:spcAft>
                <a:spcPts val="600"/>
              </a:spcAft>
              <a:defRPr/>
            </a:pPr>
            <a:r>
              <a:rPr lang="tr-TR" sz="1000" dirty="0">
                <a:latin typeface="Roboto" pitchFamily="2" charset="0"/>
                <a:ea typeface="Roboto" pitchFamily="2" charset="0"/>
              </a:rPr>
              <a:t>Hasta/yaralının kendi yarasını görmesine izin vermeyin.</a:t>
            </a:r>
          </a:p>
          <a:p>
            <a:pPr algn="just" eaLnBrk="1" fontAlgn="auto" hangingPunct="1">
              <a:spcBef>
                <a:spcPts val="0"/>
              </a:spcBef>
              <a:spcAft>
                <a:spcPts val="600"/>
              </a:spcAft>
              <a:defRPr/>
            </a:pPr>
            <a:r>
              <a:rPr lang="tr-TR" sz="1000" dirty="0">
                <a:latin typeface="Roboto" pitchFamily="2" charset="0"/>
                <a:ea typeface="Roboto" pitchFamily="2" charset="0"/>
              </a:rPr>
              <a:t>Unutmayın! Evinizde ve afet ve acil durum çantanızda mutlaka bir İlk Yardım Çantası bulunmalıdır.</a:t>
            </a: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anose="02000000000000000000" pitchFamily="2" charset="0"/>
                <a:ea typeface="Roboto" panose="02000000000000000000" pitchFamily="2" charset="0"/>
              </a:rPr>
              <a:t>Bilgi Notu:</a:t>
            </a:r>
          </a:p>
          <a:p>
            <a:pPr algn="just" eaLnBrk="1" fontAlgn="auto" hangingPunct="1">
              <a:spcBef>
                <a:spcPts val="0"/>
              </a:spcBef>
              <a:spcAft>
                <a:spcPts val="300"/>
              </a:spcAft>
              <a:defRPr/>
            </a:pPr>
            <a:r>
              <a:rPr lang="tr-TR" sz="900" i="1" dirty="0">
                <a:latin typeface="Roboto" pitchFamily="2" charset="0"/>
                <a:ea typeface="Roboto" pitchFamily="2" charset="0"/>
              </a:rPr>
              <a:t>İlk yardım; beklenmedik bir kaza veya hastalık anında sağlığı tehlikeye girmiş kimseye, sağlık görevlileri gelene ya da sağlık kurumuna ulaştırılıncaya kadar, olayın olduğu yerde eldeki olanaklarla ilaçsız olarak yapılan uygulamalara denir.</a:t>
            </a:r>
          </a:p>
          <a:p>
            <a:pPr algn="just" eaLnBrk="1" fontAlgn="auto" hangingPunct="1">
              <a:spcBef>
                <a:spcPts val="0"/>
              </a:spcBef>
              <a:spcAft>
                <a:spcPts val="300"/>
              </a:spcAft>
              <a:defRPr/>
            </a:pPr>
            <a:r>
              <a:rPr lang="tr-TR" sz="900" i="1" dirty="0">
                <a:latin typeface="Roboto" pitchFamily="2" charset="0"/>
                <a:ea typeface="Roboto" pitchFamily="2" charset="0"/>
              </a:rPr>
              <a:t>Tüm acil durumlar için evlerimizde bulundurabileceğimiz temel ilk yardım malzemelerini eczanelerden temin edebiliriz.</a:t>
            </a:r>
          </a:p>
          <a:p>
            <a:pPr algn="just" eaLnBrk="1" fontAlgn="auto" hangingPunct="1">
              <a:spcBef>
                <a:spcPts val="0"/>
              </a:spcBef>
              <a:spcAft>
                <a:spcPts val="300"/>
              </a:spcAft>
              <a:defRPr/>
            </a:pPr>
            <a:r>
              <a:rPr lang="tr-TR" sz="900" i="1" dirty="0">
                <a:latin typeface="Roboto" pitchFamily="2" charset="0"/>
                <a:ea typeface="Roboto" pitchFamily="2" charset="0"/>
              </a:rPr>
              <a:t>İlk yardım eğitimi de uygulamalı bir eğitimdir. Bilerek yapılan bir müdahale hayat kurtarıcı olabileceği gibi sonradan gelecek kurtarma ekiplerine de zaman kazandıracaktır. İlk yardım eğitimlerinizi Sağlık Bakanlığı sertifikalı ilk yardım eğitimleri vermeye yetkili kuruluşlardan almalısınız.</a:t>
            </a:r>
          </a:p>
          <a:p>
            <a:pPr algn="just" eaLnBrk="1" fontAlgn="auto" hangingPunct="1">
              <a:spcBef>
                <a:spcPts val="0"/>
              </a:spcBef>
              <a:spcAft>
                <a:spcPts val="0"/>
              </a:spcAft>
              <a:defRPr/>
            </a:pPr>
            <a:r>
              <a:rPr lang="tr-TR" sz="1000" dirty="0">
                <a:latin typeface="Roboto" pitchFamily="2" charset="0"/>
                <a:ea typeface="Roboto" pitchFamily="2" charset="0"/>
              </a:rPr>
              <a:t> </a:t>
            </a: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0"/>
              </a:spcAft>
              <a:defRPr/>
            </a:pPr>
            <a:endParaRPr lang="tr-TR" sz="1000" dirty="0">
              <a:latin typeface="Roboto" pitchFamily="2" charset="0"/>
              <a:ea typeface="Roboto" pitchFamily="2" charset="0"/>
            </a:endParaRPr>
          </a:p>
        </p:txBody>
      </p:sp>
      <p:sp>
        <p:nvSpPr>
          <p:cNvPr id="95236" name="Slayt Numarası Yer Tutucusu 3">
            <a:extLst>
              <a:ext uri="{FF2B5EF4-FFF2-40B4-BE49-F238E27FC236}">
                <a16:creationId xmlns:a16="http://schemas.microsoft.com/office/drawing/2014/main" id="{94F585DF-6B94-49E9-B40C-24FAC5E658D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BF2965B1-F311-4284-9834-E60554BE83EE}" type="slidenum">
              <a:rPr lang="tr-TR" altLang="tr-TR" sz="1200" smtClean="0"/>
              <a:pPr/>
              <a:t>70</a:t>
            </a:fld>
            <a:endParaRPr lang="tr-TR" altLang="tr-T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ayt Resmi Yer Tutucusu 1">
            <a:extLst>
              <a:ext uri="{FF2B5EF4-FFF2-40B4-BE49-F238E27FC236}">
                <a16:creationId xmlns:a16="http://schemas.microsoft.com/office/drawing/2014/main" id="{D084B6F0-08D0-43FE-A380-FC29AF6A2F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7D1381B4-D86F-48B8-BC25-644A04FE3FB6}"/>
              </a:ext>
            </a:extLst>
          </p:cNvPr>
          <p:cNvSpPr>
            <a:spLocks noGrp="1"/>
          </p:cNvSpPr>
          <p:nvPr>
            <p:ph type="body" idx="1"/>
          </p:nvPr>
        </p:nvSpPr>
        <p:spPr/>
        <p:txBody>
          <a:bodyPr/>
          <a:lstStyle/>
          <a:p>
            <a:pPr eaLnBrk="1" fontAlgn="auto" hangingPunct="1">
              <a:lnSpc>
                <a:spcPct val="80000"/>
              </a:lnSpc>
              <a:spcBef>
                <a:spcPct val="0"/>
              </a:spcBef>
              <a:spcAft>
                <a:spcPts val="0"/>
              </a:spcAft>
              <a:buFont typeface="Arial" pitchFamily="34" charset="0"/>
              <a:buNone/>
              <a:defRPr/>
            </a:pPr>
            <a:r>
              <a:rPr lang="tr-TR" sz="1000" b="1" dirty="0">
                <a:latin typeface="Roboto" pitchFamily="2" charset="0"/>
                <a:ea typeface="Roboto" pitchFamily="2" charset="0"/>
              </a:rPr>
              <a:t>Önerilen Süre: 1 dk. </a:t>
            </a:r>
          </a:p>
          <a:p>
            <a:pPr eaLnBrk="1" fontAlgn="auto" hangingPunct="1">
              <a:lnSpc>
                <a:spcPct val="90000"/>
              </a:lnSpc>
              <a:spcBef>
                <a:spcPct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eaLnBrk="1" fontAlgn="auto" hangingPunct="1">
              <a:spcBef>
                <a:spcPct val="0"/>
              </a:spcBef>
              <a:spcAft>
                <a:spcPts val="0"/>
              </a:spcAft>
              <a:defRPr/>
            </a:pPr>
            <a:endParaRPr lang="tr-TR" sz="1000" dirty="0">
              <a:latin typeface="Roboto" pitchFamily="2" charset="0"/>
              <a:ea typeface="Roboto" pitchFamily="2" charset="0"/>
            </a:endParaRPr>
          </a:p>
          <a:p>
            <a:pPr algn="just" eaLnBrk="1" fontAlgn="auto" hangingPunct="1">
              <a:spcBef>
                <a:spcPct val="0"/>
              </a:spcBef>
              <a:spcAft>
                <a:spcPts val="600"/>
              </a:spcAft>
              <a:defRPr/>
            </a:pPr>
            <a:r>
              <a:rPr lang="tr-TR" sz="1000" dirty="0">
                <a:latin typeface="Roboto" pitchFamily="2" charset="0"/>
                <a:ea typeface="Roboto" pitchFamily="2" charset="0"/>
              </a:rPr>
              <a:t>Afet veya acil durumlar toplumsal yaşamda ciddi aksamalara neden olur. Bu aksamalar bazen günlerce, haftalarca sürebilir ve hatta insanların günlük ihtiyaçlarını gidermeleri imkânsız hale gelebilir. Bu gibi durumlarda ihtiyaçların karşılanması için önceden yapılmış bir hazırlık gereklidir. Ortaya çıkabilecek zorluklar, olumsuzluklar ve kısıtlar ne kadar öngörülebilirse, yaşamı sürdürmek için yapılacak hazırlıklar da o derece başarılı olacaktır. Afet sonrası; </a:t>
            </a:r>
          </a:p>
          <a:p>
            <a:pPr eaLnBrk="1" fontAlgn="auto" hangingPunct="1">
              <a:spcBef>
                <a:spcPct val="0"/>
              </a:spcBef>
              <a:spcAft>
                <a:spcPts val="600"/>
              </a:spcAft>
              <a:defRPr/>
            </a:pPr>
            <a:r>
              <a:rPr lang="tr-TR" sz="1000" b="1" u="sng" dirty="0">
                <a:solidFill>
                  <a:schemeClr val="tx2"/>
                </a:solidFill>
                <a:latin typeface="Roboto" pitchFamily="2" charset="0"/>
                <a:ea typeface="Roboto" pitchFamily="2" charset="0"/>
              </a:rPr>
              <a:t>Tıklayın;</a:t>
            </a:r>
          </a:p>
          <a:p>
            <a:pPr marL="243450" indent="-171450"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Su</a:t>
            </a:r>
          </a:p>
          <a:p>
            <a:pPr marL="243450" indent="-171450"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Gıda</a:t>
            </a:r>
          </a:p>
          <a:p>
            <a:pPr marL="243450" indent="-171450"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Barınma</a:t>
            </a:r>
          </a:p>
          <a:p>
            <a:pPr marL="243450" indent="-171450"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Giyim</a:t>
            </a:r>
          </a:p>
          <a:p>
            <a:pPr marL="243450" indent="-171450"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Hijyen gibi temel ihtiyaçların karşılanması gerekebilir.</a:t>
            </a:r>
          </a:p>
          <a:p>
            <a:pPr algn="just" eaLnBrk="1" fontAlgn="auto" hangingPunct="1">
              <a:spcBef>
                <a:spcPct val="0"/>
              </a:spcBef>
              <a:spcAft>
                <a:spcPts val="600"/>
              </a:spcAft>
              <a:defRPr/>
            </a:pPr>
            <a:r>
              <a:rPr lang="tr-TR" sz="1000" dirty="0">
                <a:latin typeface="Roboto" pitchFamily="2" charset="0"/>
                <a:ea typeface="Roboto" pitchFamily="2" charset="0"/>
              </a:rPr>
              <a:t>Bu ihtiyaçların yardım kuruluşları tarafından giderileceği düşünülebilir. Ancak, büyük ölçekli bir afette ilk 72 saat süresince afet bölgesine yardım sağlanması beklenmemektedir. Bu nedenle, yukarıdaki ihtiyaçların çok basit ve pratik uygulamalarla da olsa afetzedelerin kendileri tarafından sağlanması gerekmektedir. İhtiyaçlar giderilirken eldeki olanaklarla kabul edilebilir standartlar arasında bir denge sağlamak gerekir.</a:t>
            </a:r>
          </a:p>
          <a:p>
            <a:pPr eaLnBrk="1" fontAlgn="auto" hangingPunct="1">
              <a:spcBef>
                <a:spcPct val="0"/>
              </a:spcBef>
              <a:spcAft>
                <a:spcPts val="0"/>
              </a:spcAft>
              <a:defRPr/>
            </a:pPr>
            <a:endParaRPr lang="tr-TR" sz="1000"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1:</a:t>
            </a:r>
          </a:p>
          <a:p>
            <a:pPr algn="just" eaLnBrk="1" fontAlgn="auto" hangingPunct="1">
              <a:spcBef>
                <a:spcPts val="0"/>
              </a:spcBef>
              <a:spcAft>
                <a:spcPts val="300"/>
              </a:spcAft>
              <a:defRPr/>
            </a:pPr>
            <a:r>
              <a:rPr lang="tr-TR" sz="900" i="1" dirty="0">
                <a:latin typeface="Roboto" pitchFamily="2" charset="0"/>
                <a:ea typeface="Roboto" pitchFamily="2" charset="0"/>
              </a:rPr>
              <a:t>Deprem sonrasında olanağı olanlar, bölge dışına taşınmaktadır. Ancak toplumun büyük kesimi, bölgede görevleri olduğu için, enkaz altında canlı veya ölü yakınları olduğu için veya enkaz altında kıymetli varlıkları olduğu için bölgeyi terk etmemektedir. Evleri hasar görenlerle, evleri sağlam olmasına karşın çekindiği için kullanamayanlar da alternatif barınma olanaklarına gereksinim duyar. Geçici yerleşimler kabaca dört grupta toplanabilir: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Spor salonu, okul gibi kamu binalarına halkın yerleştirilmesi</a:t>
            </a:r>
          </a:p>
          <a:p>
            <a:pPr marL="252000" indent="-180000" algn="just" eaLnBrk="1" fontAlgn="auto" hangingPunct="1">
              <a:spcBef>
                <a:spcPts val="0"/>
              </a:spcBef>
              <a:spcAft>
                <a:spcPts val="300"/>
              </a:spcAft>
              <a:buFont typeface="Arial" panose="020B0604020202020204" pitchFamily="34" charset="0"/>
              <a:buChar char="•"/>
              <a:defRPr/>
            </a:pPr>
            <a:r>
              <a:rPr lang="tr-TR" sz="900" i="1" dirty="0" err="1">
                <a:latin typeface="Roboto" pitchFamily="2" charset="0"/>
                <a:ea typeface="Roboto" pitchFamily="2" charset="0"/>
              </a:rPr>
              <a:t>Çadırkent</a:t>
            </a:r>
            <a:r>
              <a:rPr lang="tr-TR" sz="900" i="1" dirty="0">
                <a:latin typeface="Roboto" pitchFamily="2" charset="0"/>
                <a:ea typeface="Roboto" pitchFamily="2" charset="0"/>
              </a:rPr>
              <a:t> vb. geçici yerleşim alanlarının kurulması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Bireylerin kendi olanaklarıyla veya yardım olarak elde ettikleri çadır benzeri barınaklarda yaşamaları</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Tatil köylerinin, yolcu gemilerinin, tren vagonlarının bu amaçla kullanılması</a:t>
            </a:r>
          </a:p>
          <a:p>
            <a:pPr algn="just" eaLnBrk="1" fontAlgn="auto" hangingPunct="1">
              <a:spcBef>
                <a:spcPts val="0"/>
              </a:spcBef>
              <a:spcAft>
                <a:spcPts val="300"/>
              </a:spcAft>
              <a:defRPr/>
            </a:pPr>
            <a:r>
              <a:rPr lang="tr-TR" sz="900" i="1" dirty="0">
                <a:latin typeface="Roboto" pitchFamily="2" charset="0"/>
                <a:ea typeface="Roboto" pitchFamily="2" charset="0"/>
              </a:rPr>
              <a:t>İlk günlerde hava şartlarına da bağlı olarak, arabada veya basitçe oluşturulan çardak benzeri mekânlarda geceleyen insanlar, giderek satın aldıkları veya yardım olarak aldıkları çadırlarda veya tahta, kontrplak ve branda gibi malzemelerden oluşturdukları barınaklarda yaşamaya başlar. İlk haftadan sonra da kurulmaya başlanan geçici yerleşim bölgelerine geçilmektedir.</a:t>
            </a:r>
          </a:p>
          <a:p>
            <a:pPr algn="just" eaLnBrk="1" fontAlgn="auto" hangingPunct="1">
              <a:spcBef>
                <a:spcPts val="0"/>
              </a:spcBef>
              <a:spcAft>
                <a:spcPts val="300"/>
              </a:spcAft>
              <a:defRPr/>
            </a:pPr>
            <a:r>
              <a:rPr lang="tr-TR" sz="900" b="1" i="1" dirty="0">
                <a:latin typeface="Roboto" pitchFamily="2" charset="0"/>
                <a:ea typeface="Roboto" pitchFamily="2" charset="0"/>
              </a:rPr>
              <a:t>Çadır, </a:t>
            </a:r>
            <a:r>
              <a:rPr lang="tr-TR" sz="900" i="1" dirty="0">
                <a:latin typeface="Roboto" pitchFamily="2" charset="0"/>
                <a:ea typeface="Roboto" pitchFamily="2" charset="0"/>
              </a:rPr>
              <a:t>depolama kolaylığı, kurulma hızı ve basitliği, tekrar kullanılabilirliği gibi özellikleri nedeniyle ilk tercih edilme özelliğini korur. Fakat afet sonrası koşullarında uzunca süre yaşamak açısından bakıldığında, konfor ve güvenlik açısından önemli dezavantajlara sahiptir.</a:t>
            </a:r>
          </a:p>
          <a:p>
            <a:pPr algn="just" eaLnBrk="1" fontAlgn="auto" hangingPunct="1">
              <a:spcBef>
                <a:spcPts val="0"/>
              </a:spcBef>
              <a:spcAft>
                <a:spcPts val="300"/>
              </a:spcAft>
              <a:defRPr/>
            </a:pPr>
            <a:r>
              <a:rPr lang="tr-TR" sz="900" b="1" i="1" dirty="0">
                <a:latin typeface="Roboto" pitchFamily="2" charset="0"/>
                <a:ea typeface="Roboto" pitchFamily="2" charset="0"/>
              </a:rPr>
              <a:t>Bireysel çadırlar, </a:t>
            </a:r>
            <a:r>
              <a:rPr lang="tr-TR" sz="900" i="1" dirty="0">
                <a:latin typeface="Roboto" pitchFamily="2" charset="0"/>
                <a:ea typeface="Roboto" pitchFamily="2" charset="0"/>
              </a:rPr>
              <a:t>yaşanan deprem deneyimlerinde barınma yardımıyla ilgili bazı sorunlar olmuştur. Örneğin, ulaştırılan çadırlar, gereksinimi karşılayamamaktadır. Genellikle yardım dağıtımını gerçekleştiren birim (Valilik, Kızılay) hedef kitle olarak, öncelikle orta ve ağır hasar görmüş evlerde yaşayanları seçmektedir.</a:t>
            </a:r>
          </a:p>
          <a:p>
            <a:pPr algn="just" eaLnBrk="1" fontAlgn="auto" hangingPunct="1">
              <a:spcBef>
                <a:spcPts val="0"/>
              </a:spcBef>
              <a:spcAft>
                <a:spcPts val="300"/>
              </a:spcAft>
              <a:defRPr/>
            </a:pPr>
            <a:r>
              <a:rPr lang="tr-TR" sz="900" b="1" i="1" dirty="0" err="1">
                <a:latin typeface="Roboto" pitchFamily="2" charset="0"/>
                <a:ea typeface="Roboto" pitchFamily="2" charset="0"/>
              </a:rPr>
              <a:t>Çadırkent</a:t>
            </a:r>
            <a:r>
              <a:rPr lang="tr-TR" sz="900" b="1" i="1" dirty="0">
                <a:latin typeface="Roboto" pitchFamily="2" charset="0"/>
                <a:ea typeface="Roboto" pitchFamily="2" charset="0"/>
              </a:rPr>
              <a:t>: </a:t>
            </a:r>
            <a:r>
              <a:rPr lang="tr-TR" sz="900" i="1" dirty="0">
                <a:latin typeface="Roboto" pitchFamily="2" charset="0"/>
                <a:ea typeface="Roboto" pitchFamily="2" charset="0"/>
              </a:rPr>
              <a:t>Geçici barınma denince ülkemizde akla gelen kuruluş Kızılay'dır. Kızılay, afet sonrasında özellikle çadır, battaniye ve seyyar mutfaklarıyla hazır yemek yardımında öne çıkar. Daha önceleri, gereksinim duyanlara çadır dağıtılması yaklaşımı, özellikle Marmara depremi sonrasında çadırların belirli bölgelerde, belirli düzen içerisinde kurulması ve gereksinim duyanların buraya yerleştirilmesi şeklinde uygulanan "</a:t>
            </a:r>
            <a:r>
              <a:rPr lang="tr-TR" sz="900" i="1" dirty="0" err="1">
                <a:latin typeface="Roboto" pitchFamily="2" charset="0"/>
                <a:ea typeface="Roboto" pitchFamily="2" charset="0"/>
              </a:rPr>
              <a:t>Çadırkent</a:t>
            </a:r>
            <a:r>
              <a:rPr lang="tr-TR" sz="900" i="1" dirty="0">
                <a:latin typeface="Roboto" pitchFamily="2" charset="0"/>
                <a:ea typeface="Roboto" pitchFamily="2" charset="0"/>
              </a:rPr>
              <a:t>" konsepti geliştirilmiştir.</a:t>
            </a:r>
          </a:p>
          <a:p>
            <a:pPr algn="just" eaLnBrk="1" fontAlgn="auto" hangingPunct="1">
              <a:spcBef>
                <a:spcPts val="0"/>
              </a:spcBef>
              <a:spcAft>
                <a:spcPts val="300"/>
              </a:spcAft>
              <a:defRPr/>
            </a:pPr>
            <a:r>
              <a:rPr lang="tr-TR" sz="900" i="1" dirty="0">
                <a:latin typeface="Roboto" pitchFamily="2" charset="0"/>
                <a:ea typeface="Roboto" pitchFamily="2" charset="0"/>
              </a:rPr>
              <a:t>Marmara'da depremler sonrasında, uzun sürecek geçici yerleşimlere yönelik prefabrik konut uygulaması gerçekleştirilmiştir. Ancak çadıra göre çok daha yüksek konfor ve güvenlik düzeyi sağlayan bu yöntem, yine pahalı olması ve kurulması zaman gerektirdiği için, erken dönemde çadıra alternatif olamamaktadır. Kişiler çadırı teslim alıp, kendi enkazlarının yanına kurmayı tercih etmektedir. Ancak uzayan geçici barınma süresinde, kamu hizmetlerinin sunumu açısından bu yaklaşım ciddi zorluk yaratmaktadır. Erken dönemde yardım kuruluşlarının çadır gereksinimini yeterince hızlı karşılanamayacağı düşünülerek, deprem öncesi bir bireysel çadır edinilmesi yararlı olabilir.</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2:</a:t>
            </a:r>
          </a:p>
          <a:p>
            <a:pPr algn="just" eaLnBrk="1" fontAlgn="auto" hangingPunct="1">
              <a:spcBef>
                <a:spcPts val="0"/>
              </a:spcBef>
              <a:spcAft>
                <a:spcPts val="300"/>
              </a:spcAft>
              <a:defRPr/>
            </a:pPr>
            <a:r>
              <a:rPr lang="tr-TR" sz="900" i="1" dirty="0">
                <a:latin typeface="Roboto" pitchFamily="2" charset="0"/>
                <a:ea typeface="Roboto" pitchFamily="2" charset="0"/>
              </a:rPr>
              <a:t>Afet sonrası geçici barınma alanlarında güvenliğin sağlanması önemlidir. </a:t>
            </a:r>
            <a:r>
              <a:rPr lang="tr-TR" sz="900" i="1" dirty="0" err="1">
                <a:latin typeface="Roboto" pitchFamily="2" charset="0"/>
                <a:ea typeface="Roboto" pitchFamily="2" charset="0"/>
              </a:rPr>
              <a:t>Çadırkentler</a:t>
            </a:r>
            <a:r>
              <a:rPr lang="tr-TR" sz="900" i="1" dirty="0">
                <a:latin typeface="Roboto" pitchFamily="2" charset="0"/>
                <a:ea typeface="Roboto" pitchFamily="2" charset="0"/>
              </a:rPr>
              <a:t> kurulduğu andan itibaren 24 saat güvenlik görevlileri tarafından korunmalıdır.</a:t>
            </a:r>
          </a:p>
          <a:p>
            <a:pPr algn="just" eaLnBrk="1" fontAlgn="auto" hangingPunct="1">
              <a:spcBef>
                <a:spcPts val="0"/>
              </a:spcBef>
              <a:spcAft>
                <a:spcPts val="300"/>
              </a:spcAft>
              <a:defRPr/>
            </a:pPr>
            <a:r>
              <a:rPr lang="tr-TR" sz="900" i="1" dirty="0">
                <a:latin typeface="Roboto" pitchFamily="2" charset="0"/>
                <a:ea typeface="Roboto" pitchFamily="2" charset="0"/>
              </a:rPr>
              <a:t>Barınma alanlarının en az iki giriş çıkışı olmalıdır.</a:t>
            </a:r>
          </a:p>
          <a:p>
            <a:pPr algn="just" eaLnBrk="1" fontAlgn="auto" hangingPunct="1">
              <a:spcBef>
                <a:spcPts val="0"/>
              </a:spcBef>
              <a:spcAft>
                <a:spcPts val="300"/>
              </a:spcAft>
              <a:defRPr/>
            </a:pPr>
            <a:r>
              <a:rPr lang="tr-TR" sz="900" i="1" dirty="0">
                <a:latin typeface="Roboto" pitchFamily="2" charset="0"/>
                <a:ea typeface="Roboto" pitchFamily="2" charset="0"/>
              </a:rPr>
              <a:t>Özellikle kış aylarında yangın riskini azaltmanın önemli bir yolu doğru çadır kurmak ve çadırlar arası mesafelere dikkat etmektir.</a:t>
            </a:r>
          </a:p>
          <a:p>
            <a:pPr algn="just" eaLnBrk="1" fontAlgn="auto" hangingPunct="1">
              <a:spcBef>
                <a:spcPts val="0"/>
              </a:spcBef>
              <a:spcAft>
                <a:spcPts val="300"/>
              </a:spcAft>
              <a:defRPr/>
            </a:pPr>
            <a:r>
              <a:rPr lang="tr-TR" sz="900" i="1" dirty="0">
                <a:latin typeface="Roboto" pitchFamily="2" charset="0"/>
                <a:ea typeface="Roboto" pitchFamily="2" charset="0"/>
              </a:rPr>
              <a:t>Özellikle </a:t>
            </a:r>
            <a:r>
              <a:rPr lang="tr-TR" sz="900" i="1" dirty="0" err="1">
                <a:latin typeface="Roboto" pitchFamily="2" charset="0"/>
                <a:ea typeface="Roboto" pitchFamily="2" charset="0"/>
              </a:rPr>
              <a:t>çadırkentin</a:t>
            </a:r>
            <a:r>
              <a:rPr lang="tr-TR" sz="900" i="1" dirty="0">
                <a:latin typeface="Roboto" pitchFamily="2" charset="0"/>
                <a:ea typeface="Roboto" pitchFamily="2" charset="0"/>
              </a:rPr>
              <a:t> ve </a:t>
            </a:r>
            <a:r>
              <a:rPr lang="tr-TR" sz="900" i="1" dirty="0" err="1">
                <a:latin typeface="Roboto" pitchFamily="2" charset="0"/>
                <a:ea typeface="Roboto" pitchFamily="2" charset="0"/>
              </a:rPr>
              <a:t>çadırkent</a:t>
            </a:r>
            <a:r>
              <a:rPr lang="tr-TR" sz="900" i="1" dirty="0">
                <a:latin typeface="Roboto" pitchFamily="2" charset="0"/>
                <a:ea typeface="Roboto" pitchFamily="2" charset="0"/>
              </a:rPr>
              <a:t> çevresinin geceleri çok iyi aydınlatılması gerekmektedir. </a:t>
            </a:r>
          </a:p>
          <a:p>
            <a:pPr algn="just" eaLnBrk="1" fontAlgn="auto" hangingPunct="1">
              <a:spcBef>
                <a:spcPts val="0"/>
              </a:spcBef>
              <a:spcAft>
                <a:spcPts val="300"/>
              </a:spcAft>
              <a:defRPr/>
            </a:pPr>
            <a:r>
              <a:rPr lang="tr-TR" sz="900" i="1" dirty="0">
                <a:latin typeface="Roboto" pitchFamily="2" charset="0"/>
                <a:ea typeface="Roboto" pitchFamily="2" charset="0"/>
              </a:rPr>
              <a:t>Duş ve tuvaletlerin uzak noktalara değil çadır alanlarına yakın ve tenha olmayan yerlere kurulması gerekir. </a:t>
            </a:r>
          </a:p>
          <a:p>
            <a:pPr algn="just" eaLnBrk="1" fontAlgn="auto" hangingPunct="1">
              <a:spcBef>
                <a:spcPts val="0"/>
              </a:spcBef>
              <a:spcAft>
                <a:spcPts val="300"/>
              </a:spcAft>
              <a:defRPr/>
            </a:pPr>
            <a:r>
              <a:rPr lang="tr-TR" sz="900" i="1" dirty="0">
                <a:latin typeface="Roboto" pitchFamily="2" charset="0"/>
                <a:ea typeface="Roboto" pitchFamily="2" charset="0"/>
              </a:rPr>
              <a:t>Tüm aile üyeleri barınma alanlarındaki güvenlik konusunda mutlaka bilgilendirilmelidir. </a:t>
            </a:r>
          </a:p>
          <a:p>
            <a:pPr algn="just" eaLnBrk="1" fontAlgn="auto" hangingPunct="1">
              <a:spcBef>
                <a:spcPts val="0"/>
              </a:spcBef>
              <a:spcAft>
                <a:spcPts val="300"/>
              </a:spcAft>
              <a:defRPr/>
            </a:pPr>
            <a:r>
              <a:rPr lang="tr-TR" sz="900" i="1" dirty="0">
                <a:latin typeface="Roboto" pitchFamily="2" charset="0"/>
                <a:ea typeface="Roboto" pitchFamily="2" charset="0"/>
              </a:rPr>
              <a:t>Çocukların okula dönmeleri bir süre mümkün olmayacaktır bu nedenle onlar için oyun oynayacakları alanlar tesis etmek gerekir. 8-10 çadır arasında bir oyun alanı oluşturulabilecek küçük meydancıklar oluşturulabilir.</a:t>
            </a:r>
          </a:p>
          <a:p>
            <a:pPr algn="just" eaLnBrk="1" fontAlgn="auto" hangingPunct="1">
              <a:spcBef>
                <a:spcPts val="0"/>
              </a:spcBef>
              <a:spcAft>
                <a:spcPts val="300"/>
              </a:spcAft>
              <a:defRPr/>
            </a:pPr>
            <a:r>
              <a:rPr lang="tr-TR" sz="900" i="1" dirty="0">
                <a:latin typeface="Roboto" pitchFamily="2" charset="0"/>
                <a:ea typeface="Roboto" pitchFamily="2" charset="0"/>
              </a:rPr>
              <a:t>Afetzedeler geçici yerleşke ve kamplarda ikamet ettikleri sürece kamp kurallarına uymalıdır. Bunun nedeni, ortaya çıkabilecek risklerin çok sayıda kişiyi etkileme ihtimali olmasıdır. Çöplerin uygun şekilde atılması, tuvaletlerin uygun şekilde kullanılması, yangın güvenliği gibi konularda kamp yönetiminin belirlemiş olduğu kurallar çerçevesinde hareket edilmelidir.</a:t>
            </a:r>
          </a:p>
          <a:p>
            <a:pPr algn="just" eaLnBrk="1" fontAlgn="auto" hangingPunct="1">
              <a:spcBef>
                <a:spcPts val="0"/>
              </a:spcBef>
              <a:spcAft>
                <a:spcPts val="300"/>
              </a:spcAft>
              <a:defRPr/>
            </a:pPr>
            <a:r>
              <a:rPr lang="tr-TR" sz="900" i="1" dirty="0" err="1">
                <a:latin typeface="Roboto" pitchFamily="2" charset="0"/>
                <a:ea typeface="Roboto" pitchFamily="2" charset="0"/>
              </a:rPr>
              <a:t>Çadırkentler</a:t>
            </a:r>
            <a:r>
              <a:rPr lang="tr-TR" sz="900" i="1" dirty="0">
                <a:latin typeface="Roboto" pitchFamily="2" charset="0"/>
                <a:ea typeface="Roboto" pitchFamily="2" charset="0"/>
              </a:rPr>
              <a:t> yapıları itibariyle bazı güvenlik sorunları oluştururlar. Normal evlerden farklı olarak çadırlar ve çadır kentler içlerinde barınanlara çok daha az güvenlik sağlar. Özellikle </a:t>
            </a:r>
            <a:r>
              <a:rPr lang="tr-TR" sz="900" i="1" dirty="0" err="1">
                <a:latin typeface="Roboto" pitchFamily="2" charset="0"/>
                <a:ea typeface="Roboto" pitchFamily="2" charset="0"/>
              </a:rPr>
              <a:t>çadırkentin</a:t>
            </a:r>
            <a:r>
              <a:rPr lang="tr-TR" sz="900" i="1" dirty="0">
                <a:latin typeface="Roboto" pitchFamily="2" charset="0"/>
                <a:ea typeface="Roboto" pitchFamily="2" charset="0"/>
              </a:rPr>
              <a:t> ve </a:t>
            </a:r>
            <a:r>
              <a:rPr lang="tr-TR" sz="900" i="1" dirty="0" err="1">
                <a:latin typeface="Roboto" pitchFamily="2" charset="0"/>
                <a:ea typeface="Roboto" pitchFamily="2" charset="0"/>
              </a:rPr>
              <a:t>çadırkent</a:t>
            </a:r>
            <a:r>
              <a:rPr lang="tr-TR" sz="900" i="1" dirty="0">
                <a:latin typeface="Roboto" pitchFamily="2" charset="0"/>
                <a:ea typeface="Roboto" pitchFamily="2" charset="0"/>
              </a:rPr>
              <a:t> çevresinin geceleri çok iyi aydınlatılması gerekmektedir. Karanlık ve izbe yerler savunmasız kişiler için çok büyük bir güvenlik tehlikesi oluşturabilmektedir. Tuvalet ve çeşme mesafelerinin çok uzak olması da ayrı bir güvenlik sorunudur. Buraları kullanmak için gereken uzun mesafeler savunmasız kişiler için bir güvenlik riski oluşturacaktır. </a:t>
            </a:r>
          </a:p>
          <a:p>
            <a:pPr algn="just" eaLnBrk="1" fontAlgn="auto" hangingPunct="1">
              <a:spcBef>
                <a:spcPts val="0"/>
              </a:spcBef>
              <a:spcAft>
                <a:spcPts val="300"/>
              </a:spcAft>
              <a:defRPr/>
            </a:pPr>
            <a:r>
              <a:rPr lang="tr-TR" sz="900" i="1" dirty="0">
                <a:latin typeface="Roboto" pitchFamily="2" charset="0"/>
                <a:ea typeface="Roboto" pitchFamily="2" charset="0"/>
              </a:rPr>
              <a:t>Özellikle kış aylarında çadırlar arası mesafelere dikkat etmek olası yangın risklerini azaltır. Yangın riski göz önüne alınarak her 300 metrede 50-75 metre boşluk bırakılmalıdır.</a:t>
            </a:r>
          </a:p>
          <a:p>
            <a:pPr algn="just" eaLnBrk="1" fontAlgn="auto" hangingPunct="1">
              <a:spcBef>
                <a:spcPts val="0"/>
              </a:spcBef>
              <a:spcAft>
                <a:spcPts val="300"/>
              </a:spcAft>
              <a:defRPr/>
            </a:pPr>
            <a:r>
              <a:rPr lang="tr-TR" sz="900" i="1" dirty="0">
                <a:latin typeface="Roboto" pitchFamily="2" charset="0"/>
                <a:ea typeface="Roboto" pitchFamily="2" charset="0"/>
              </a:rPr>
              <a:t>Çadırların ip ve kazıkları, takılıp düşmeler dikkate alınarak çok açıklara yerleştirilmemelidir.</a:t>
            </a:r>
          </a:p>
          <a:p>
            <a:pPr algn="just" eaLnBrk="1" fontAlgn="auto" hangingPunct="1">
              <a:spcBef>
                <a:spcPts val="0"/>
              </a:spcBef>
              <a:spcAft>
                <a:spcPts val="300"/>
              </a:spcAft>
              <a:defRPr/>
            </a:pPr>
            <a:r>
              <a:rPr lang="tr-TR" sz="900" b="1" i="1" dirty="0">
                <a:latin typeface="Roboto" pitchFamily="2" charset="0"/>
                <a:ea typeface="Roboto" pitchFamily="2" charset="0"/>
              </a:rPr>
              <a:t>Daha fazla bilgi için:  </a:t>
            </a:r>
            <a:r>
              <a:rPr lang="tr-TR" sz="900" i="1" dirty="0">
                <a:latin typeface="Roboto" pitchFamily="2" charset="0"/>
                <a:ea typeface="Roboto" pitchFamily="2" charset="0"/>
              </a:rPr>
              <a:t>Olağandışı Durumlarda Yaşamı Sürdürme Eğitim Kitapçığı edinilebilir.</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3:</a:t>
            </a:r>
          </a:p>
          <a:p>
            <a:pPr algn="just" eaLnBrk="1" fontAlgn="auto" hangingPunct="1">
              <a:spcBef>
                <a:spcPts val="0"/>
              </a:spcBef>
              <a:spcAft>
                <a:spcPts val="300"/>
              </a:spcAft>
              <a:defRPr/>
            </a:pPr>
            <a:r>
              <a:rPr lang="tr-TR" sz="900" i="1" dirty="0">
                <a:latin typeface="Roboto" pitchFamily="2" charset="0"/>
                <a:ea typeface="Roboto" pitchFamily="2" charset="0"/>
              </a:rPr>
              <a:t>Afet ve acil durum çantasında kişinin kendi özel durumuna göre ihtiyaç duyabileceği malzemeler bulundurulur. Bununla birlikte genel olarak başka önlemler almak da gerekebilir.</a:t>
            </a:r>
          </a:p>
          <a:p>
            <a:pPr algn="just" eaLnBrk="1" fontAlgn="auto" hangingPunct="1">
              <a:spcBef>
                <a:spcPts val="0"/>
              </a:spcBef>
              <a:spcAft>
                <a:spcPts val="300"/>
              </a:spcAft>
              <a:defRPr/>
            </a:pPr>
            <a:r>
              <a:rPr lang="tr-TR" sz="900" i="1" dirty="0">
                <a:latin typeface="Roboto" pitchFamily="2" charset="0"/>
                <a:ea typeface="Roboto" pitchFamily="2" charset="0"/>
              </a:rPr>
              <a:t>Hiçbir yerden yardım almaksızın en az 72 saat (3 gün) boyunca kendi başınıza hayatta kalma mücadelesi vermek için yiyecek ve suyunuzu da hazırlayın. Yiyecek ve suyla birlikte acil durum gereçlerini toplayın, bunları güvenli bir şekilde muhafaza edilen ve erişilmesi kolay bir çantada ve benzeri yerlerde saklayın. Söz konusu malzemeler, tahliye gerektiğinde bir kişinin tek başına taşıyabileceği ayrı ayrı çantalarda bulunmalıdır. Küçük çocuklar, yetişkinler ve özürlüler için gerekli özel malzemeleri unutmayın. Tahliye çantanız diğer acil durum gereçlerinizle birlikte güvenli bir yerde muhafaza edilmelidir. Hazırladığınız malzemeleri 6 ayda bir yenileyiniz.</a:t>
            </a:r>
          </a:p>
          <a:p>
            <a:pPr algn="just" eaLnBrk="1" fontAlgn="auto" hangingPunct="1">
              <a:spcBef>
                <a:spcPts val="0"/>
              </a:spcBef>
              <a:spcAft>
                <a:spcPts val="300"/>
              </a:spcAft>
              <a:defRPr/>
            </a:pPr>
            <a:r>
              <a:rPr lang="tr-TR" sz="900" b="1" i="1" dirty="0">
                <a:latin typeface="Roboto" pitchFamily="2" charset="0"/>
                <a:ea typeface="Roboto" pitchFamily="2" charset="0"/>
              </a:rPr>
              <a:t>Gıda: </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Saklanan gıda ürünlerinin büyük bir bölümü, bozul­mayan, açıldıktan sonra ısıtma veya buzdolabına koymaya gerek olmayan cinsten olmalıdır. Tuzlu kraker, tuzlu kuruyemiş gibi susatan gıdalardan uzak durulmalıdır. Bol sıvı içeren konserve yiyecekler; tuzsuz kraker ve kuru yemişler, tam tahıllı pirinç ve buğday gevrekleri, kurutulmuş meyveler ve kutulu meyve suları taze kalmalarına dikkat edilerek depolan­malıdır.</a:t>
            </a:r>
          </a:p>
          <a:p>
            <a:pPr algn="just" eaLnBrk="1" fontAlgn="auto" hangingPunct="1">
              <a:spcBef>
                <a:spcPts val="0"/>
              </a:spcBef>
              <a:spcAft>
                <a:spcPts val="300"/>
              </a:spcAft>
              <a:defRPr/>
            </a:pPr>
            <a:r>
              <a:rPr lang="tr-TR" sz="900" i="1" dirty="0">
                <a:latin typeface="Roboto" pitchFamily="2" charset="0"/>
                <a:ea typeface="Roboto" pitchFamily="2" charset="0"/>
              </a:rPr>
              <a:t>Az hacim tutan enerji verici gıdalar (bisküvi, gofret, </a:t>
            </a:r>
            <a:r>
              <a:rPr lang="de-DE" sz="900" i="1" dirty="0" err="1">
                <a:latin typeface="Roboto" pitchFamily="2" charset="0"/>
                <a:ea typeface="Roboto" pitchFamily="2" charset="0"/>
              </a:rPr>
              <a:t>konserve</a:t>
            </a:r>
            <a:r>
              <a:rPr lang="de-DE" sz="900" i="1" dirty="0">
                <a:latin typeface="Roboto" pitchFamily="2" charset="0"/>
                <a:ea typeface="Roboto" pitchFamily="2" charset="0"/>
              </a:rPr>
              <a:t> </a:t>
            </a:r>
            <a:r>
              <a:rPr lang="tr-TR" sz="900" i="1" dirty="0">
                <a:latin typeface="Roboto" pitchFamily="2" charset="0"/>
                <a:ea typeface="Roboto" pitchFamily="2" charset="0"/>
              </a:rPr>
              <a:t>ton balığı, şekerleme vs.) kolayca stoklanabilir. Bu arada konserve açacağını da unutmayın! Ayrıca açıldıktan sonra tekrar kapanabilen tipte ambalajlar tercih edilme­lidir. Plastik poşetler, </a:t>
            </a:r>
            <a:r>
              <a:rPr lang="tr-TR" sz="900" i="1" dirty="0" err="1">
                <a:latin typeface="Roboto" pitchFamily="2" charset="0"/>
                <a:ea typeface="Roboto" pitchFamily="2" charset="0"/>
              </a:rPr>
              <a:t>streç</a:t>
            </a:r>
            <a:r>
              <a:rPr lang="tr-TR" sz="900" i="1" dirty="0">
                <a:latin typeface="Roboto" pitchFamily="2" charset="0"/>
                <a:ea typeface="Roboto" pitchFamily="2" charset="0"/>
              </a:rPr>
              <a:t> film, alüminyum folyo ruloları da çok işe yarar. Ailede bebek, yaşlı, diyet gerektiren üyelerin özel gereksinimleri unutulmamalıdır.</a:t>
            </a:r>
          </a:p>
          <a:p>
            <a:pPr algn="just" eaLnBrk="1" fontAlgn="auto" hangingPunct="1">
              <a:spcBef>
                <a:spcPts val="0"/>
              </a:spcBef>
              <a:spcAft>
                <a:spcPts val="300"/>
              </a:spcAft>
              <a:defRPr/>
            </a:pPr>
            <a:r>
              <a:rPr lang="tr-TR" sz="900" i="1" dirty="0">
                <a:latin typeface="Roboto" pitchFamily="2" charset="0"/>
                <a:ea typeface="Roboto" pitchFamily="2" charset="0"/>
              </a:rPr>
              <a:t>Ev kullanılabilir durumda ise, elektrik uzun süre kesik olacağından, ilk iki gün buzdolabındaki gıdaları daha sonra derin dondurucudaki gıdaları tüketmek gerekir. Bu arada, kapak her açıldığında dolap ısınacağından günde belirli defalarda açılmalı, alınacaklar hızla alınmalı ve kısa zamanda kapak tekrar kapatılmalıdır.</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4:</a:t>
            </a:r>
          </a:p>
          <a:p>
            <a:pPr algn="just" eaLnBrk="1" fontAlgn="auto" hangingPunct="1">
              <a:spcBef>
                <a:spcPts val="0"/>
              </a:spcBef>
              <a:spcAft>
                <a:spcPts val="300"/>
              </a:spcAft>
              <a:defRPr/>
            </a:pPr>
            <a:r>
              <a:rPr lang="tr-TR" sz="900" b="1" i="1" dirty="0">
                <a:latin typeface="Roboto" pitchFamily="2" charset="0"/>
                <a:ea typeface="Roboto" pitchFamily="2" charset="0"/>
              </a:rPr>
              <a:t>Su: </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Afet ve acil durumlarda kişi başına 2.5 - 3 litre içmek için,1-2 litre temizlik ve yemek pişirmek için günde toplam 4-5 litre suya ihtiyaç vardır. 3 gün için ise kişi başına en az 12 litre içme suyu stoklanmalıdır. Bu ölçü, normal koşullarda kişiye içmek için gerekli olan su miktarıdır. Kişilerin su ihtiyacı yaşa, fiziksel şartlara, yapılan aktivitelere, egzersizlere, diyete ve hava şartlarına göre değişir. Çocuklar, çocuk emziren anneler ve hastalar için su gereksinimi daha fazladır. Çok sıcak havalarda ise su ihtiyacı 2 katına çıkmaktadır.</a:t>
            </a:r>
          </a:p>
          <a:p>
            <a:pPr algn="just" eaLnBrk="1" fontAlgn="auto" hangingPunct="1">
              <a:spcBef>
                <a:spcPts val="0"/>
              </a:spcBef>
              <a:spcAft>
                <a:spcPts val="300"/>
              </a:spcAft>
              <a:defRPr/>
            </a:pPr>
            <a:r>
              <a:rPr lang="tr-TR" sz="900" i="1" dirty="0">
                <a:latin typeface="Roboto" pitchFamily="2" charset="0"/>
                <a:ea typeface="Roboto" pitchFamily="2" charset="0"/>
              </a:rPr>
              <a:t>İçme suyunu doldurduktan sonra, şişeyi kapatırken kapağın iç tarafına parmakların dokunmamasına dikkat etmemiz gerekir. Kullanılmayan suyu altı ayda bir değiştirmeliyiz.</a:t>
            </a:r>
          </a:p>
          <a:p>
            <a:pPr algn="just" eaLnBrk="1" fontAlgn="auto" hangingPunct="1">
              <a:spcBef>
                <a:spcPts val="0"/>
              </a:spcBef>
              <a:spcAft>
                <a:spcPts val="300"/>
              </a:spcAft>
              <a:defRPr/>
            </a:pPr>
            <a:r>
              <a:rPr lang="tr-TR" sz="900" i="1" dirty="0">
                <a:latin typeface="Roboto" pitchFamily="2" charset="0"/>
                <a:ea typeface="Roboto" pitchFamily="2" charset="0"/>
              </a:rPr>
              <a:t>İçmek için, kişisel kullanım için (diş fırçalama, tuvalet), genel temizlik gibi dezenfektan olarak kullanılacak farklı düzeylerde temizlenmiş suya gereksinim bulunmaktadır. Suyun temizlenmesi için en güvenilir yol birkaç yöntemi birlikte kullanmaktır. En kolay yöntemler süzme, klorlama veya kaynatmadır.</a:t>
            </a:r>
          </a:p>
          <a:p>
            <a:pPr algn="just" eaLnBrk="1" fontAlgn="auto" hangingPunct="1">
              <a:spcBef>
                <a:spcPts val="0"/>
              </a:spcBef>
              <a:spcAft>
                <a:spcPts val="300"/>
              </a:spcAft>
              <a:defRPr/>
            </a:pPr>
            <a:r>
              <a:rPr lang="tr-TR" sz="900" i="1" dirty="0">
                <a:latin typeface="Roboto" pitchFamily="2" charset="0"/>
                <a:ea typeface="Roboto" pitchFamily="2" charset="0"/>
              </a:rPr>
              <a:t>Suyun içerisinde partiküller varsa önce şişede bu partiküller çöktürülür, sonra temiz bir bezle süzülür (kahve filtresi var ise bu yöntem için çok uygundur).</a:t>
            </a:r>
          </a:p>
          <a:p>
            <a:pPr algn="just" eaLnBrk="1" fontAlgn="auto" hangingPunct="1">
              <a:spcBef>
                <a:spcPts val="0"/>
              </a:spcBef>
              <a:spcAft>
                <a:spcPts val="300"/>
              </a:spcAft>
              <a:defRPr/>
            </a:pPr>
            <a:r>
              <a:rPr lang="tr-TR" sz="900" b="1" i="1" dirty="0">
                <a:latin typeface="Roboto" pitchFamily="2" charset="0"/>
                <a:ea typeface="Roboto" pitchFamily="2" charset="0"/>
              </a:rPr>
              <a:t>Dezenfeksiyon:</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Klorlama işlemi için en uygun yöntem, </a:t>
            </a:r>
            <a:r>
              <a:rPr lang="tr-TR" sz="900" i="1" dirty="0">
                <a:latin typeface="Roboto" pitchFamily="2" charset="0"/>
                <a:ea typeface="Roboto" pitchFamily="2" charset="0"/>
              </a:rPr>
              <a:t>eczanelerde bulunabilen klor tabletleridir. Bu tabletler, ambalajında tarif edildiği şekilde kullanılarak, bu tabletler sayesinde kullanma, hatta içme suyu sağlanabilir. Klor dezenfeksiyon amacıyla en sık kullanılan kimyasallardan biridir. Kullanımı kolay ve etkilidir. Ayrıca düşük maliyetlidir. Çok dayanıklı olanları dışında, birçok virüs ve bakteriyi öldürebilir.</a:t>
            </a:r>
          </a:p>
          <a:p>
            <a:pPr algn="just" eaLnBrk="1" fontAlgn="auto" hangingPunct="1">
              <a:spcBef>
                <a:spcPts val="0"/>
              </a:spcBef>
              <a:spcAft>
                <a:spcPts val="300"/>
              </a:spcAft>
              <a:defRPr/>
            </a:pPr>
            <a:r>
              <a:rPr lang="tr-TR" sz="900" b="1" i="1" dirty="0">
                <a:latin typeface="Roboto" pitchFamily="2" charset="0"/>
                <a:ea typeface="Roboto" pitchFamily="2" charset="0"/>
              </a:rPr>
              <a:t>Klorlama için ikinci kolay işlem, </a:t>
            </a:r>
            <a:r>
              <a:rPr lang="tr-TR" sz="900" i="1" dirty="0">
                <a:latin typeface="Roboto" pitchFamily="2" charset="0"/>
                <a:ea typeface="Roboto" pitchFamily="2" charset="0"/>
              </a:rPr>
              <a:t>çamaşır suyu kullanmaktır. Evde kullanılan çamaşır sularında klor bulunur. Ancak saf (parfümsüz, deterjansız) tipleri tercih edilmelidir. Çamaşır temizliğinde kullanılan diğer klorsuz çamaşır suları arındırma  amaçlı kullanılmamalıdır. Belirleyici olan, çamaşır suyunda bulunan klor oranıdır. </a:t>
            </a:r>
          </a:p>
          <a:p>
            <a:pPr algn="just" eaLnBrk="1" fontAlgn="auto" hangingPunct="1">
              <a:spcBef>
                <a:spcPts val="0"/>
              </a:spcBef>
              <a:spcAft>
                <a:spcPts val="300"/>
              </a:spcAft>
              <a:defRPr/>
            </a:pPr>
            <a:r>
              <a:rPr lang="tr-TR" sz="900" b="1" i="1" dirty="0">
                <a:latin typeface="Roboto" pitchFamily="2" charset="0"/>
                <a:ea typeface="Roboto" pitchFamily="2" charset="0"/>
              </a:rPr>
              <a:t>Su temiz ise, </a:t>
            </a:r>
            <a:r>
              <a:rPr lang="tr-TR" sz="900" i="1" dirty="0">
                <a:latin typeface="Roboto" pitchFamily="2" charset="0"/>
                <a:ea typeface="Roboto" pitchFamily="2" charset="0"/>
              </a:rPr>
              <a:t>kokusuz çamaşır suyu arındırılmak istenen suyla karıştırılıp otuz dakika beklendiğinde suyun dezenfeksiyonu sağlanmış olur. Bu işlemde çamaşır suyunun oranı önemlidir; bir litre suya iki damla, su bulanıksa veya yağmur suyu ise dört damla çamaşır suyu katılması genel­likle kullanma suyu için yeterlidir. </a:t>
            </a:r>
          </a:p>
          <a:p>
            <a:pPr algn="just" eaLnBrk="1" fontAlgn="auto" hangingPunct="1">
              <a:spcBef>
                <a:spcPts val="0"/>
              </a:spcBef>
              <a:spcAft>
                <a:spcPts val="300"/>
              </a:spcAft>
              <a:defRPr/>
            </a:pPr>
            <a:r>
              <a:rPr lang="tr-TR" sz="900" i="1" dirty="0">
                <a:latin typeface="Roboto" pitchFamily="2" charset="0"/>
                <a:ea typeface="Roboto" pitchFamily="2" charset="0"/>
              </a:rPr>
              <a:t> Çamaşır suyu katıldıktan sonra su iyice çalkalanmalı ve 30 dakika beklenmelidir. Sudan hafif bir klor kokusu alınmalıdır. Alınmıyorsa, biraz daha çamaşır suyu eklenebilir Daha sonra 15 dakika daha beklenir.</a:t>
            </a:r>
          </a:p>
          <a:p>
            <a:pPr algn="just" eaLnBrk="1" fontAlgn="auto" hangingPunct="1">
              <a:spcBef>
                <a:spcPts val="0"/>
              </a:spcBef>
              <a:spcAft>
                <a:spcPts val="300"/>
              </a:spcAft>
              <a:defRPr/>
            </a:pPr>
            <a:r>
              <a:rPr lang="tr-TR" sz="900" i="1" dirty="0">
                <a:latin typeface="Roboto" pitchFamily="2" charset="0"/>
                <a:ea typeface="Roboto" pitchFamily="2" charset="0"/>
              </a:rPr>
              <a:t>Ayrıca  suyu en az 1 dakika kaynatarak  bakteriyel kirlenmeden arıtabilirsiniz. Temiz su elde etmek için su iyice kaynatılmalıdır. Kaynadıktan sonra da, on dakikadan daha fazla süre ateşte tutulmalıdır. Soğuduktan sonra içilebilir, ancak tadı pek de iyi olmayacaktır. Kaptan kaba birkaç kez boşaltılarak havalandırıldığında tadı daha iyi olabilir.  Beklemiş su için de aynı işlem geçerlidir. Ayrıca, bu suyun çay halinde içilmesi de bir çözüm yoludur.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%2’lik tentürdiyot ile (berrak suya/bulanık suya)1 litre suya 3/6 damla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Çamaşır suyu ile (berrak suya/bulanık suya)1 litre suya 2/4 damla </a:t>
            </a:r>
          </a:p>
          <a:p>
            <a:pPr marL="252000" indent="-180000" algn="just" eaLnBrk="1" fontAlgn="auto" hangingPunct="1">
              <a:spcBef>
                <a:spcPts val="0"/>
              </a:spcBef>
              <a:spcAft>
                <a:spcPts val="300"/>
              </a:spcAft>
              <a:buFont typeface="Arial" panose="020B0604020202020204" pitchFamily="34" charset="0"/>
              <a:buChar char="•"/>
              <a:defRPr/>
            </a:pPr>
            <a:r>
              <a:rPr lang="tr-TR" sz="900" i="1" dirty="0">
                <a:latin typeface="Roboto" pitchFamily="2" charset="0"/>
                <a:ea typeface="Roboto" pitchFamily="2" charset="0"/>
              </a:rPr>
              <a:t>Çamaşır suyu bir yıldan eski ise iki misli uygulayınız.1 litre suya 4/8 damla </a:t>
            </a:r>
          </a:p>
          <a:p>
            <a:pPr algn="just" eaLnBrk="1" fontAlgn="auto" hangingPunct="1">
              <a:spcBef>
                <a:spcPts val="0"/>
              </a:spcBef>
              <a:spcAft>
                <a:spcPts val="300"/>
              </a:spcAft>
              <a:defRPr/>
            </a:pPr>
            <a:r>
              <a:rPr lang="tr-TR" sz="900" b="1" i="1" dirty="0">
                <a:latin typeface="Roboto" pitchFamily="2" charset="0"/>
                <a:ea typeface="Roboto" pitchFamily="2" charset="0"/>
              </a:rPr>
              <a:t>İnternet Kaynağı: </a:t>
            </a:r>
            <a:r>
              <a:rPr lang="tr-TR" sz="900" i="1" dirty="0">
                <a:latin typeface="Roboto" pitchFamily="2" charset="0"/>
                <a:ea typeface="Roboto" pitchFamily="2" charset="0"/>
              </a:rPr>
              <a:t>http://www.cusec.org/documents/cusec/drinkingwater.pdf (Orta Amerika Deprem Konsorsiyumu - CUSEC)</a:t>
            </a:r>
          </a:p>
          <a:p>
            <a:pPr algn="just" eaLnBrk="1" fontAlgn="auto" hangingPunct="1">
              <a:spcBef>
                <a:spcPts val="0"/>
              </a:spcBef>
              <a:spcAft>
                <a:spcPts val="300"/>
              </a:spcAft>
              <a:defRPr/>
            </a:pPr>
            <a:r>
              <a:rPr lang="tr-TR" sz="900" b="1" i="1" dirty="0">
                <a:latin typeface="Roboto" pitchFamily="2" charset="0"/>
                <a:ea typeface="Roboto" pitchFamily="2" charset="0"/>
              </a:rPr>
              <a:t>Daha fazla bilgi için:  </a:t>
            </a:r>
            <a:r>
              <a:rPr lang="tr-TR" sz="900" i="1" dirty="0">
                <a:latin typeface="Roboto" pitchFamily="2" charset="0"/>
                <a:ea typeface="Roboto" pitchFamily="2" charset="0"/>
              </a:rPr>
              <a:t>Olağandışı Durumlarda Yaşamı Sürdürme Eğitim Kitapçığı edinilebilir</a:t>
            </a:r>
          </a:p>
          <a:p>
            <a:pPr algn="just" eaLnBrk="1" fontAlgn="auto" hangingPunct="1">
              <a:spcBef>
                <a:spcPts val="0"/>
              </a:spcBef>
              <a:spcAft>
                <a:spcPts val="300"/>
              </a:spcAft>
              <a:defRPr/>
            </a:pPr>
            <a:r>
              <a:rPr lang="tr-TR" sz="900" i="1" dirty="0">
                <a:latin typeface="Roboto" pitchFamily="2" charset="0"/>
                <a:ea typeface="Roboto" pitchFamily="2" charset="0"/>
              </a:rPr>
              <a:t>İçme suları söz konusu olduğunda suyun kalitesi önem kazanır. İnsanlar temiz görünen suları tüketebilir ancak bu sularda bile bazı mikrobiyolojik organizmalar ve kimyasallar bulunabilir. Bunları tespit etmek uzmanlık isteyen bir iştir. Bu nedenle bir uzman tarafından gerekli testler yapılarak kullanmaya uygun olduğu belirtilmemiş kaynaklardan edinilen sular mutlaka arıtılmalıdır. </a:t>
            </a:r>
          </a:p>
          <a:p>
            <a:pPr algn="just" eaLnBrk="1" fontAlgn="auto" hangingPunct="1">
              <a:spcBef>
                <a:spcPts val="0"/>
              </a:spcBef>
              <a:spcAft>
                <a:spcPts val="300"/>
              </a:spcAft>
              <a:defRPr/>
            </a:pPr>
            <a:r>
              <a:rPr lang="tr-TR" sz="900" i="1" dirty="0">
                <a:latin typeface="Roboto" pitchFamily="2" charset="0"/>
                <a:ea typeface="Roboto" pitchFamily="2" charset="0"/>
              </a:rPr>
              <a:t>Güvenilir olmayan kaynaklardan tüketilen sular virüs, bakteri, kurt gibi hastalık yapıcı unsurlar içerebilir. Bu durum özellikle suya dışkı karıştığı zaman ortaya çıkar. Su kalitesinin korunması için yapılacak şeylerin başında, su kaynaklarını kirletmemek gelir. Bu nedenle çöplerin, tuvaletlerin ve diğer atık alanlarının su kaynaklarını etkilemeyecek yerlerde olması gerekir.</a:t>
            </a:r>
          </a:p>
          <a:p>
            <a:pPr algn="just" eaLnBrk="1" fontAlgn="auto" hangingPunct="1">
              <a:spcBef>
                <a:spcPts val="0"/>
              </a:spcBef>
              <a:spcAft>
                <a:spcPts val="300"/>
              </a:spcAft>
              <a:defRPr/>
            </a:pPr>
            <a:r>
              <a:rPr lang="tr-TR" sz="900" b="1" i="1" dirty="0">
                <a:latin typeface="Roboto" pitchFamily="2" charset="0"/>
                <a:ea typeface="Roboto" pitchFamily="2" charset="0"/>
              </a:rPr>
              <a:t>Kaynatma</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Kaynatmak çok etkin bir dezenfeksiyon yöntemidir. Suyu en az 1 dakika kaynatarak  bakteriyel kirlenmeden arıtabilirsiniz. Suyun beş dakika kaynatılması yeterli olabilir ancak yirmi dakikaya kadar kaynatılması tavsiye edilir. Bu yöntemin dezavantajı ise çok yakıt tüketmesidir. </a:t>
            </a:r>
          </a:p>
          <a:p>
            <a:pPr algn="just" eaLnBrk="1" fontAlgn="auto" hangingPunct="1">
              <a:spcBef>
                <a:spcPts val="0"/>
              </a:spcBef>
              <a:spcAft>
                <a:spcPts val="300"/>
              </a:spcAft>
              <a:defRPr/>
            </a:pPr>
            <a:r>
              <a:rPr lang="tr-TR" sz="900" i="1" dirty="0">
                <a:latin typeface="Roboto" pitchFamily="2" charset="0"/>
                <a:ea typeface="Roboto" pitchFamily="2" charset="0"/>
              </a:rPr>
              <a:t>Temiz su elde etmek için su iyice kaynatılmalıdır. Kaynadıktan sonra da, on dakikadan daha fazla süre ateşte tutulmalıdır. Soğuduktan sonra içilebilir, ancak tadı pek de iyi olmayacaktır. Kaptan kaba birkaç kez boşaltılarak havalandırıldığında tadı daha iyi olabilir.  Beklemiş su için de aynı işlem geçerlidir. Ayrıca, bu suyun çay halinde içilmesi de bir çözüm yoludur.</a:t>
            </a:r>
            <a:endParaRPr lang="tr-TR" sz="900" b="1" i="1" dirty="0">
              <a:latin typeface="Roboto" pitchFamily="2" charset="0"/>
              <a:ea typeface="Roboto" pitchFamily="2" charset="0"/>
            </a:endParaRPr>
          </a:p>
          <a:p>
            <a:pPr algn="just" eaLnBrk="1" fontAlgn="auto" hangingPunct="1">
              <a:spcBef>
                <a:spcPts val="0"/>
              </a:spcBef>
              <a:spcAft>
                <a:spcPts val="300"/>
              </a:spcAft>
              <a:defRPr/>
            </a:pPr>
            <a:r>
              <a:rPr lang="tr-TR" sz="900" b="1" i="1" dirty="0">
                <a:latin typeface="Roboto" pitchFamily="2" charset="0"/>
                <a:ea typeface="Roboto" pitchFamily="2" charset="0"/>
              </a:rPr>
              <a:t>Arıtma</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Su arıtma teknik bilgi ve uzmanlık gerektiren bir çalışmadır, ancak yine de çok basit bazı önlemlerle suyun içilebilir hale getirilmesi mümkündür. Özellikle yardım kuruluşları tarafından güvenilir su sağlanana kadar, güvenilir olmayan kaynaklardan edinilen sular için uygun teknikler mutlaka uygulanmalıdır.</a:t>
            </a:r>
          </a:p>
          <a:p>
            <a:pPr algn="just" eaLnBrk="1" fontAlgn="auto" hangingPunct="1">
              <a:spcBef>
                <a:spcPts val="0"/>
              </a:spcBef>
              <a:spcAft>
                <a:spcPts val="300"/>
              </a:spcAft>
              <a:defRPr/>
            </a:pPr>
            <a:r>
              <a:rPr lang="tr-TR" sz="900" i="1" dirty="0">
                <a:latin typeface="Roboto" pitchFamily="2" charset="0"/>
                <a:ea typeface="Roboto" pitchFamily="2" charset="0"/>
              </a:rPr>
              <a:t>Bu yöntemler sadece sudaki fiziksel ve mikrobiyolojik kirlenmeyi ortadan kaldırırlar. Eğer kimyasal karışmışsa, bu su uzmanlar tarafından arındırılıncaya kadar kullanılmamalıdır. Suyu arıtmak için uygulanabilecek bazı basit yöntemler vardır.</a:t>
            </a:r>
          </a:p>
          <a:p>
            <a:pPr algn="just" eaLnBrk="1" fontAlgn="auto" hangingPunct="1">
              <a:spcBef>
                <a:spcPts val="0"/>
              </a:spcBef>
              <a:spcAft>
                <a:spcPts val="300"/>
              </a:spcAft>
              <a:defRPr/>
            </a:pPr>
            <a:r>
              <a:rPr lang="tr-TR" sz="900" b="1" i="1" dirty="0">
                <a:latin typeface="Roboto" pitchFamily="2" charset="0"/>
                <a:ea typeface="Roboto" pitchFamily="2" charset="0"/>
              </a:rPr>
              <a:t>Süzme</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Temiz bir pamuklu kumaş suyu süzmek için kullanılabilir. Kumaş, suyun doldurulacağı kabın üzerine yerleştirilir ve suyun kumaştan geçerek kaba akması sağlanır. Kumaş ne kadar sıkı dokunmuş olursa suyu o kadar iyi süzer. Süzme yöntemi bazı bağırsak kurdu taşıyan organizmaların da sudan ayrılmasını sağlar. Süzmek için kullanılan bez mutlaka temiz olmalıdır; temiz su ve sabunla yıkanarak temizlenebilir. Ayrıca hep aynı yüzü kullanılmalıdır. Aksi takdirde süzme işlemi sağlıklı olmaz.</a:t>
            </a:r>
          </a:p>
          <a:p>
            <a:pPr algn="just" eaLnBrk="1" fontAlgn="auto" hangingPunct="1">
              <a:spcBef>
                <a:spcPts val="0"/>
              </a:spcBef>
              <a:spcAft>
                <a:spcPts val="300"/>
              </a:spcAft>
              <a:defRPr/>
            </a:pPr>
            <a:r>
              <a:rPr lang="tr-TR" sz="900" b="1" i="1" dirty="0">
                <a:latin typeface="Roboto" pitchFamily="2" charset="0"/>
                <a:ea typeface="Roboto" pitchFamily="2" charset="0"/>
              </a:rPr>
              <a:t>Havalandırma (havayla temas ettirerek temizleme)</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Havalandırma yoluyla temizleme, sudaki oksijen bileşenini artırmakla olur. Bunun sonucunda aşağıdaki özellikler sağlanmış olur:</a:t>
            </a:r>
          </a:p>
          <a:p>
            <a:pPr algn="just" eaLnBrk="1" fontAlgn="auto" hangingPunct="1">
              <a:spcBef>
                <a:spcPts val="0"/>
              </a:spcBef>
              <a:spcAft>
                <a:spcPts val="300"/>
              </a:spcAft>
              <a:defRPr/>
            </a:pPr>
            <a:r>
              <a:rPr lang="tr-TR" sz="900" i="1" dirty="0">
                <a:latin typeface="Roboto" pitchFamily="2" charset="0"/>
                <a:ea typeface="Roboto" pitchFamily="2" charset="0"/>
              </a:rPr>
              <a:t>Suyun tadına ve kokusuna etki eden uçucu maddeler ortadan kaldırılır.</a:t>
            </a:r>
          </a:p>
          <a:p>
            <a:pPr algn="just" eaLnBrk="1" fontAlgn="auto" hangingPunct="1">
              <a:spcBef>
                <a:spcPts val="0"/>
              </a:spcBef>
              <a:spcAft>
                <a:spcPts val="300"/>
              </a:spcAft>
              <a:defRPr/>
            </a:pPr>
            <a:r>
              <a:rPr lang="tr-TR" sz="900" i="1" dirty="0">
                <a:latin typeface="Roboto" pitchFamily="2" charset="0"/>
                <a:ea typeface="Roboto" pitchFamily="2" charset="0"/>
              </a:rPr>
              <a:t>Sudaki karbondioksit seviyesi azalır.</a:t>
            </a:r>
          </a:p>
          <a:p>
            <a:pPr algn="just" eaLnBrk="1" fontAlgn="auto" hangingPunct="1">
              <a:spcBef>
                <a:spcPts val="0"/>
              </a:spcBef>
              <a:spcAft>
                <a:spcPts val="300"/>
              </a:spcAft>
              <a:defRPr/>
            </a:pPr>
            <a:r>
              <a:rPr lang="tr-TR" sz="900" i="1" dirty="0">
                <a:latin typeface="Roboto" pitchFamily="2" charset="0"/>
                <a:ea typeface="Roboto" pitchFamily="2" charset="0"/>
              </a:rPr>
              <a:t>Çözünmüş olan demir ve manganez gibi mineraller okside olur. Bu şekilde tortu oluşturur ve filtreleme veya çökelme gibi yöntemlerle arıtılabilecek hale gelir.</a:t>
            </a:r>
          </a:p>
          <a:p>
            <a:pPr algn="just" eaLnBrk="1" fontAlgn="auto" hangingPunct="1">
              <a:spcBef>
                <a:spcPts val="0"/>
              </a:spcBef>
              <a:spcAft>
                <a:spcPts val="300"/>
              </a:spcAft>
              <a:defRPr/>
            </a:pPr>
            <a:r>
              <a:rPr lang="tr-TR" sz="900" i="1" dirty="0">
                <a:latin typeface="Roboto" pitchFamily="2" charset="0"/>
                <a:ea typeface="Roboto" pitchFamily="2" charset="0"/>
              </a:rPr>
              <a:t>Havalandırma için gereken şey, suyun havayla yakın temasta bulunmasıdır. Bunun en basit yöntemi ise suyu dökülmeyeceği bir kaba tam doldurmadan koyup hızlı bir şekilde beş dakika çalkalamaktır. Otuz dakika dinlendirildikten sonra askıda olan parçacıklar çökelecektir.</a:t>
            </a:r>
          </a:p>
          <a:p>
            <a:pPr algn="just" eaLnBrk="1" fontAlgn="auto" hangingPunct="1">
              <a:spcBef>
                <a:spcPts val="0"/>
              </a:spcBef>
              <a:spcAft>
                <a:spcPts val="300"/>
              </a:spcAft>
              <a:defRPr/>
            </a:pPr>
            <a:r>
              <a:rPr lang="tr-TR" sz="900" b="1" i="1" dirty="0">
                <a:latin typeface="Roboto" pitchFamily="2" charset="0"/>
                <a:ea typeface="Roboto" pitchFamily="2" charset="0"/>
              </a:rPr>
              <a:t>Dinlendirme</a:t>
            </a:r>
            <a:endParaRPr lang="tr-TR" sz="900" i="1" dirty="0">
              <a:latin typeface="Roboto" pitchFamily="2" charset="0"/>
              <a:ea typeface="Roboto" pitchFamily="2" charset="0"/>
            </a:endParaRPr>
          </a:p>
          <a:p>
            <a:pPr algn="just" eaLnBrk="1" fontAlgn="auto" hangingPunct="1">
              <a:spcBef>
                <a:spcPts val="0"/>
              </a:spcBef>
              <a:spcAft>
                <a:spcPts val="300"/>
              </a:spcAft>
              <a:defRPr/>
            </a:pPr>
            <a:r>
              <a:rPr lang="tr-TR" sz="900" i="1" dirty="0">
                <a:latin typeface="Roboto" pitchFamily="2" charset="0"/>
                <a:ea typeface="Roboto" pitchFamily="2" charset="0"/>
              </a:rPr>
              <a:t>Sağlıklı koşullarda saklandığı takdirde, suda bulunan bakterilerin %50'si ölür. Ayrıca askıda bulunan maddeler ve bazı hastalık yapıcı unsurlar kabın dibine çökelir. Bu amaç için kullanılan kabın bir kapağı olmalı ve periyodik temizliği yapılmalıdır.</a:t>
            </a:r>
          </a:p>
          <a:p>
            <a:pPr algn="just" eaLnBrk="1" fontAlgn="auto" hangingPunct="1">
              <a:spcBef>
                <a:spcPts val="0"/>
              </a:spcBef>
              <a:spcAft>
                <a:spcPts val="300"/>
              </a:spcAft>
              <a:defRPr/>
            </a:pPr>
            <a:r>
              <a:rPr lang="tr-TR" sz="900" i="1" dirty="0">
                <a:latin typeface="Roboto" pitchFamily="2" charset="0"/>
                <a:ea typeface="Roboto" pitchFamily="2" charset="0"/>
              </a:rPr>
              <a:t>Kabın üst kısımları her zaman daha temiz olur; dolayısıyla buradaki su kullanılmalıdır. Su eğer 48 saat bekletilirse bazı hastalık taşıyabilen kurtlara ev sahipliği yapan organizmalar ortadan kalkar.</a:t>
            </a:r>
          </a:p>
          <a:p>
            <a:pPr algn="just" eaLnBrk="1" fontAlgn="auto" hangingPunct="1">
              <a:spcBef>
                <a:spcPts val="0"/>
              </a:spcBef>
              <a:spcAft>
                <a:spcPts val="300"/>
              </a:spcAft>
              <a:defRPr/>
            </a:pPr>
            <a:r>
              <a:rPr lang="tr-TR" sz="900" i="1" dirty="0">
                <a:latin typeface="Roboto" pitchFamily="2" charset="0"/>
                <a:ea typeface="Roboto" pitchFamily="2" charset="0"/>
              </a:rPr>
              <a:t>Dinlendirme için birinci gün bir kapta bekletilen su ikinci gün başka bir kaba aktarılır ve üçüncü gün konulduğu temiz kapta tüketilir. Böylelikle suyun kullanmadan önce en az 48 saat beklemesi sağlanmış olur.</a:t>
            </a:r>
          </a:p>
          <a:p>
            <a:pPr algn="just" eaLnBrk="1" fontAlgn="auto" hangingPunct="1">
              <a:spcBef>
                <a:spcPts val="0"/>
              </a:spcBef>
              <a:spcAft>
                <a:spcPts val="300"/>
              </a:spcAft>
              <a:defRPr/>
            </a:pPr>
            <a:r>
              <a:rPr lang="tr-TR" sz="900" i="1" dirty="0">
                <a:latin typeface="Roboto" pitchFamily="2" charset="0"/>
                <a:ea typeface="Roboto" pitchFamily="2" charset="0"/>
              </a:rPr>
              <a:t>İçme sularının zararlı organizmalar içermemesi gerekir. Arıtma yöntemleri sudaki bazı mikro organizmaları yok edebilir fakat hiçbir zaman tamamının ortadan kalktığı garanti edilemez. Bunun için su mutlaka dezenfekte edilmelidir. Dezenfeksiyon, diğer arıtma işlemlerinden geçmiş sulara uygulanır. Afetzedeler tarafından uygulanabilecek dezenfeksiyon yöntemlerine Kaynatma ve Klorlama örnek olarak verilebilir.</a:t>
            </a:r>
          </a:p>
          <a:p>
            <a:pPr algn="just" eaLnBrk="1" fontAlgn="auto" hangingPunct="1">
              <a:spcBef>
                <a:spcPts val="0"/>
              </a:spcBef>
              <a:spcAft>
                <a:spcPts val="300"/>
              </a:spcAft>
              <a:defRPr/>
            </a:pPr>
            <a:r>
              <a:rPr lang="tr-TR" sz="900" b="1" i="1" dirty="0">
                <a:latin typeface="Roboto" pitchFamily="2" charset="0"/>
                <a:ea typeface="Roboto" pitchFamily="2" charset="0"/>
              </a:rPr>
              <a:t>Daha fazla bilgi için:  </a:t>
            </a:r>
            <a:r>
              <a:rPr lang="tr-TR" sz="900" i="1" dirty="0">
                <a:latin typeface="Roboto" pitchFamily="2" charset="0"/>
                <a:ea typeface="Roboto" pitchFamily="2" charset="0"/>
              </a:rPr>
              <a:t>Olağandışı Durumlarda Yaşamı Sürdürme Eğitim Kitapçığı edinilebilir.</a:t>
            </a:r>
          </a:p>
          <a:p>
            <a:pPr algn="just" eaLnBrk="1" fontAlgn="auto" hangingPunct="1">
              <a:spcBef>
                <a:spcPts val="0"/>
              </a:spcBef>
              <a:spcAft>
                <a:spcPts val="300"/>
              </a:spcAft>
              <a:defRPr/>
            </a:pPr>
            <a:endParaRPr lang="tr-TR" sz="900" b="1" i="1" u="sng" dirty="0">
              <a:latin typeface="Roboto" pitchFamily="2" charset="0"/>
              <a:ea typeface="Roboto" pitchFamily="2" charset="0"/>
            </a:endParaRPr>
          </a:p>
          <a:p>
            <a:pPr algn="just" eaLnBrk="1" fontAlgn="auto" hangingPunct="1">
              <a:spcBef>
                <a:spcPts val="0"/>
              </a:spcBef>
              <a:spcAft>
                <a:spcPts val="300"/>
              </a:spcAft>
              <a:defRPr/>
            </a:pPr>
            <a:r>
              <a:rPr lang="tr-TR" sz="900" b="1" i="1" u="sng" dirty="0">
                <a:latin typeface="Roboto" pitchFamily="2" charset="0"/>
                <a:ea typeface="Roboto" pitchFamily="2" charset="0"/>
              </a:rPr>
              <a:t>Bilgi Notu 5:</a:t>
            </a:r>
          </a:p>
          <a:p>
            <a:pPr algn="just" eaLnBrk="1" fontAlgn="auto" hangingPunct="1">
              <a:spcBef>
                <a:spcPts val="0"/>
              </a:spcBef>
              <a:spcAft>
                <a:spcPts val="300"/>
              </a:spcAft>
              <a:defRPr/>
            </a:pPr>
            <a:r>
              <a:rPr lang="tr-TR" sz="900" i="1" dirty="0">
                <a:latin typeface="Roboto" pitchFamily="2" charset="0"/>
                <a:ea typeface="Roboto" pitchFamily="2" charset="0"/>
              </a:rPr>
              <a:t>Tuvalet ihtiyacının giderilmesi genellikle hassas bir konudur. Elbette olağandışı zamanlarda tuvalet ihtiyacını gidermek daha zor olacaktır. Fakat bu durumda dahi geçici tuvaletler hazırlanırken bazı temel ihtiyaçların göz önünde bulundurulması gerekir.</a:t>
            </a:r>
          </a:p>
          <a:p>
            <a:pPr algn="just" eaLnBrk="1" fontAlgn="auto" hangingPunct="1">
              <a:spcBef>
                <a:spcPts val="0"/>
              </a:spcBef>
              <a:spcAft>
                <a:spcPts val="300"/>
              </a:spcAft>
              <a:defRPr/>
            </a:pPr>
            <a:r>
              <a:rPr lang="tr-TR" sz="900" b="1" i="1" dirty="0">
                <a:latin typeface="Roboto" pitchFamily="2" charset="0"/>
                <a:ea typeface="Roboto" pitchFamily="2" charset="0"/>
              </a:rPr>
              <a:t>Yer seçimi: </a:t>
            </a:r>
            <a:r>
              <a:rPr lang="tr-TR" sz="900" i="1" dirty="0">
                <a:latin typeface="Roboto" pitchFamily="2" charset="0"/>
                <a:ea typeface="Roboto" pitchFamily="2" charset="0"/>
              </a:rPr>
              <a:t>Pratik bir tuvalet inşa etmeden önce yerini belirlemek gerekmektedir. Tuvaletin yeri barınılan alanın uzağında kalmalıdır. Tuvaletler kesinlikle su kaynaklarına karışabilecek yerlere kurulmamalı, söz konusu kaynaklara en az 30 m mesafede olmalıdır. Özellikle su kaynağı bulunan yamaçlara kurulmamalıdır.</a:t>
            </a:r>
          </a:p>
          <a:p>
            <a:pPr algn="just" eaLnBrk="1" fontAlgn="auto" hangingPunct="1">
              <a:spcBef>
                <a:spcPts val="0"/>
              </a:spcBef>
              <a:spcAft>
                <a:spcPts val="300"/>
              </a:spcAft>
              <a:defRPr/>
            </a:pPr>
            <a:r>
              <a:rPr lang="tr-TR" sz="900" b="1" i="1" dirty="0">
                <a:latin typeface="Roboto" pitchFamily="2" charset="0"/>
                <a:ea typeface="Roboto" pitchFamily="2" charset="0"/>
              </a:rPr>
              <a:t>Drenaj ve dayanıklılık: </a:t>
            </a:r>
            <a:r>
              <a:rPr lang="tr-TR" sz="900" i="1" dirty="0">
                <a:latin typeface="Roboto" pitchFamily="2" charset="0"/>
                <a:ea typeface="Roboto" pitchFamily="2" charset="0"/>
              </a:rPr>
              <a:t>Tuvaletler su basması, taşma ve hava şartlarına dayanıklı olmalıdır. Rüzgâr ve yağışlarda yıkılmayacak ve taşmayacak şekilde inşa edilmelidir.</a:t>
            </a:r>
          </a:p>
          <a:p>
            <a:pPr algn="just" eaLnBrk="1" fontAlgn="auto" hangingPunct="1">
              <a:spcBef>
                <a:spcPts val="0"/>
              </a:spcBef>
              <a:spcAft>
                <a:spcPts val="300"/>
              </a:spcAft>
              <a:defRPr/>
            </a:pPr>
            <a:r>
              <a:rPr lang="tr-TR" sz="900" b="1" i="1" dirty="0">
                <a:latin typeface="Roboto" pitchFamily="2" charset="0"/>
                <a:ea typeface="Roboto" pitchFamily="2" charset="0"/>
              </a:rPr>
              <a:t>Kullanım ömrü: </a:t>
            </a:r>
            <a:r>
              <a:rPr lang="tr-TR" sz="900" i="1" dirty="0">
                <a:latin typeface="Roboto" pitchFamily="2" charset="0"/>
                <a:ea typeface="Roboto" pitchFamily="2" charset="0"/>
              </a:rPr>
              <a:t>Kullanım ömrü dolan tuvaletler kullanılmamalı, tuvalet alanı yeni yere taşınmalıdır. Dolmuş olan tuvalet yerleri mutlaka işaretlenmeli ve uygun şekilde kapatılmalıdır.</a:t>
            </a:r>
          </a:p>
          <a:p>
            <a:pPr algn="just" eaLnBrk="1" fontAlgn="auto" hangingPunct="1">
              <a:spcBef>
                <a:spcPts val="0"/>
              </a:spcBef>
              <a:spcAft>
                <a:spcPts val="300"/>
              </a:spcAft>
              <a:defRPr/>
            </a:pPr>
            <a:r>
              <a:rPr lang="tr-TR" sz="900" i="1" dirty="0">
                <a:latin typeface="Roboto" pitchFamily="2" charset="0"/>
                <a:ea typeface="Roboto" pitchFamily="2" charset="0"/>
              </a:rPr>
              <a:t>Tuvaletler toplumdaki tüm bireylerin ihtiyaçlarına cevap verebilmeli; bu konuda çocuklar, engelliler, yaşlılar ve hamileler gibi özel ihtiyaç sahipleri de düşünülmelidir. Tuvaletlerin bulunduğu yer, kullanan kişinin mahremiyet ihtiyacını karşılayabilmeli, fakat güvenlik sorunu yaratacak kadar izbe bir yer tercih edilmemelidir. Tuvaletlerde temizlik için su bulundurulmalıdır. Afet koşulları içerisinde kurulacak olan her türlü tuvaletin bazı kriterleri sağlaması gerekir. Bu kriterler ayırma, izole etme ve yok etmedir. Basit bir tuvalet, dışkıyı insanların yaşam alanlarından ayırmalı, bulunduğu yerde izole etmeli ve ayrıştırmayı sağlamalıdır. Tuvaletler bir topluluk yerine aileye özel yapılabilirse daha temiz tutulacaktır. Bununla beraber afetin ilk anlarında kurulan umumi tuvaletlerin temiz tutulması için afetzedeler özel çaba göstermelidir. Tüm temizlik kuralları, uzmanlar tarafından belirtildiği şekilde uygulanmalıdır.</a:t>
            </a:r>
          </a:p>
          <a:p>
            <a:pPr algn="just" eaLnBrk="1" fontAlgn="auto" hangingPunct="1">
              <a:spcBef>
                <a:spcPts val="0"/>
              </a:spcBef>
              <a:spcAft>
                <a:spcPts val="300"/>
              </a:spcAft>
              <a:defRPr/>
            </a:pPr>
            <a:r>
              <a:rPr lang="tr-TR" sz="900" i="1" dirty="0">
                <a:latin typeface="Roboto" pitchFamily="2" charset="0"/>
                <a:ea typeface="Roboto" pitchFamily="2" charset="0"/>
              </a:rPr>
              <a:t>Prensipte insan dışkısından kurtulmak için atılan çok basit ama erken adımlar, yüksek teknolojili ama geç atılan adımlardan daha verimli olmuştur. Afet bölgesine yardım ulaştığında umumi tuvalet gibi bazı hizmetler sağlanmaya başlanacaktır. Bu hizmetler sağlanana kadar aileler kendileri için basit tuvalet alanları kurabilir.</a:t>
            </a:r>
          </a:p>
          <a:p>
            <a:pPr algn="just" eaLnBrk="1" fontAlgn="auto" hangingPunct="1">
              <a:spcBef>
                <a:spcPts val="0"/>
              </a:spcBef>
              <a:spcAft>
                <a:spcPts val="300"/>
              </a:spcAft>
              <a:defRPr/>
            </a:pPr>
            <a:r>
              <a:rPr lang="tr-TR" sz="900" i="1" dirty="0">
                <a:latin typeface="Roboto" pitchFamily="2" charset="0"/>
                <a:ea typeface="Roboto" pitchFamily="2" charset="0"/>
              </a:rPr>
              <a:t>Afetin hemen ardından insanların giremediği meskenlerinin yakınında olacak biçimde acil tuvalet çözümüne ihtiyaç duyulacaktır. Afetzedeler zaten ihtiyacını gidermek için uygun göreceği yerleri tuvalet olarak kullanacaktır; fakat tuvalet konusu sağlık açısından özel bir öneme sahiptir ve dikkatle planlanmalıdır. Afet koşullarında erken zamanda yapılan bir hatayı sonradan düzeltmek çok zor olacaktır.</a:t>
            </a:r>
          </a:p>
          <a:p>
            <a:pPr algn="just" eaLnBrk="1" fontAlgn="auto" hangingPunct="1">
              <a:spcBef>
                <a:spcPts val="0"/>
              </a:spcBef>
              <a:spcAft>
                <a:spcPts val="300"/>
              </a:spcAft>
              <a:defRPr/>
            </a:pPr>
            <a:r>
              <a:rPr lang="tr-TR" sz="900" b="1" i="1" dirty="0">
                <a:latin typeface="Roboto" pitchFamily="2" charset="0"/>
                <a:ea typeface="Roboto" pitchFamily="2" charset="0"/>
              </a:rPr>
              <a:t>Pratik tuvalet: </a:t>
            </a:r>
            <a:r>
              <a:rPr lang="tr-TR" sz="900" i="1" dirty="0">
                <a:latin typeface="Roboto" pitchFamily="2" charset="0"/>
                <a:ea typeface="Roboto" pitchFamily="2" charset="0"/>
              </a:rPr>
              <a:t>Bir ailenin kullanımı için yukarıda tarif edilen kriterlere uygun bir yere 0.8 m x 0.5 </a:t>
            </a:r>
            <a:r>
              <a:rPr lang="tr-TR" sz="900" i="1" dirty="0" err="1">
                <a:latin typeface="Roboto" pitchFamily="2" charset="0"/>
                <a:ea typeface="Roboto" pitchFamily="2" charset="0"/>
              </a:rPr>
              <a:t>m’lik</a:t>
            </a:r>
            <a:r>
              <a:rPr lang="tr-TR" sz="900" i="1" dirty="0">
                <a:latin typeface="Roboto" pitchFamily="2" charset="0"/>
                <a:ea typeface="Roboto" pitchFamily="2" charset="0"/>
              </a:rPr>
              <a:t> genişlikte ve 1 m derinliğinde bir çukur açılır. Çukurun iki yanına ayak yeri olarak iki tahta koyulabilir. Dört tarafı mahremiyet için çevrildiğinde tuvalet tamamlanmış olacaktır. Bu tip tuvaletlerin temizliği dışkının kazılan çukurdan çıkan toprakla örtülmesiyle yapılır. Her gün ince bir toprak tabakası dışkıların üzerine serpiştirilmelidir. Ayrıca tuvaletin içinde de temizlik amaçlı su ve mümkünse dezenfektan bulunmalıdır. Taharet temizliği için bir kişinin günlük su ihtiyacı 1-2 litredir. Bu tuvaletlere bebek bezleri ve kadın </a:t>
            </a:r>
            <a:r>
              <a:rPr lang="tr-TR" sz="900" i="1" dirty="0" err="1">
                <a:latin typeface="Roboto" pitchFamily="2" charset="0"/>
                <a:ea typeface="Roboto" pitchFamily="2" charset="0"/>
              </a:rPr>
              <a:t>pedleri</a:t>
            </a:r>
            <a:r>
              <a:rPr lang="tr-TR" sz="900" i="1" dirty="0">
                <a:latin typeface="Roboto" pitchFamily="2" charset="0"/>
                <a:ea typeface="Roboto" pitchFamily="2" charset="0"/>
              </a:rPr>
              <a:t> atılmamalıdır. Tuvalet gece kullanılacaksa mutlaka aydınlatma olmalıdır.</a:t>
            </a:r>
          </a:p>
          <a:p>
            <a:pPr algn="just" eaLnBrk="1" fontAlgn="auto" hangingPunct="1">
              <a:spcBef>
                <a:spcPts val="0"/>
              </a:spcBef>
              <a:spcAft>
                <a:spcPts val="300"/>
              </a:spcAft>
              <a:defRPr/>
            </a:pPr>
            <a:r>
              <a:rPr lang="tr-TR" sz="900" i="1" dirty="0">
                <a:latin typeface="Roboto" pitchFamily="2" charset="0"/>
                <a:ea typeface="Roboto" pitchFamily="2" charset="0"/>
              </a:rPr>
              <a:t>Bu tuvaletler çukurun ağzına 30 cm kalacak kadar dolduğunda kapatılmalıdır. Bu sırada üzeri sıkı toprakla doldurulmalı ve kireçle işaretlenmelidir.</a:t>
            </a:r>
          </a:p>
          <a:p>
            <a:pPr algn="just" eaLnBrk="1" fontAlgn="auto" hangingPunct="1">
              <a:spcBef>
                <a:spcPts val="0"/>
              </a:spcBef>
              <a:spcAft>
                <a:spcPts val="300"/>
              </a:spcAft>
              <a:defRPr/>
            </a:pPr>
            <a:r>
              <a:rPr lang="tr-TR" sz="900" b="1" i="1" dirty="0">
                <a:latin typeface="Roboto" pitchFamily="2" charset="0"/>
                <a:ea typeface="Roboto" pitchFamily="2" charset="0"/>
              </a:rPr>
              <a:t>Sinekler ve koku: </a:t>
            </a:r>
            <a:r>
              <a:rPr lang="tr-TR" sz="900" i="1" dirty="0">
                <a:latin typeface="Roboto" pitchFamily="2" charset="0"/>
                <a:ea typeface="Roboto" pitchFamily="2" charset="0"/>
              </a:rPr>
              <a:t>Dışkı, böceklenmeye ve koku yapmaya uygundur. Özellikle sineklerin artmasına neden olabilir. Bu nedenle temizliğin çok iyi yapılması gerekir.</a:t>
            </a:r>
          </a:p>
          <a:p>
            <a:pPr algn="just" eaLnBrk="1" fontAlgn="auto" hangingPunct="1">
              <a:spcBef>
                <a:spcPts val="0"/>
              </a:spcBef>
              <a:spcAft>
                <a:spcPts val="300"/>
              </a:spcAft>
              <a:defRPr/>
            </a:pPr>
            <a:r>
              <a:rPr lang="tr-TR" sz="900" b="1" i="1" dirty="0">
                <a:latin typeface="Roboto" pitchFamily="2" charset="0"/>
                <a:ea typeface="Roboto" pitchFamily="2" charset="0"/>
              </a:rPr>
              <a:t>Temizlik ve mahremiyet: </a:t>
            </a:r>
            <a:r>
              <a:rPr lang="tr-TR" sz="900" i="1" dirty="0">
                <a:latin typeface="Roboto" pitchFamily="2" charset="0"/>
                <a:ea typeface="Roboto" pitchFamily="2" charset="0"/>
              </a:rPr>
              <a:t>Tuvaletlerin kullanım için temiz tutulması gerekir. Ayrıca kullanan kişilere mahremiyet sağlamalıdır.</a:t>
            </a:r>
          </a:p>
          <a:p>
            <a:pPr algn="just" eaLnBrk="1" fontAlgn="auto" hangingPunct="1">
              <a:spcBef>
                <a:spcPts val="0"/>
              </a:spcBef>
              <a:spcAft>
                <a:spcPts val="300"/>
              </a:spcAft>
              <a:defRPr/>
            </a:pPr>
            <a:r>
              <a:rPr lang="tr-TR" sz="900" b="1" i="1" dirty="0">
                <a:latin typeface="Roboto" pitchFamily="2" charset="0"/>
                <a:ea typeface="Roboto" pitchFamily="2" charset="0"/>
              </a:rPr>
              <a:t>Güvenlik: </a:t>
            </a:r>
            <a:r>
              <a:rPr lang="tr-TR" sz="900" i="1" dirty="0">
                <a:latin typeface="Roboto" pitchFamily="2" charset="0"/>
                <a:ea typeface="Roboto" pitchFamily="2" charset="0"/>
              </a:rPr>
              <a:t>Tuvaletler güvenlik nedeni ile çok mesafeli yerlere kurulmamalıdır. Ancak koku, hijyen vb. nedenlerden dolayı çadırlara çok da yakın </a:t>
            </a:r>
            <a:r>
              <a:rPr lang="tr-TR" sz="900" b="1" i="1" dirty="0">
                <a:latin typeface="Roboto" pitchFamily="2" charset="0"/>
                <a:ea typeface="Roboto" pitchFamily="2" charset="0"/>
              </a:rPr>
              <a:t>olmamalıdır.</a:t>
            </a:r>
            <a:endParaRPr lang="tr-TR" sz="900" i="1" dirty="0">
              <a:latin typeface="Roboto" pitchFamily="2" charset="0"/>
              <a:ea typeface="Roboto" pitchFamily="2" charset="0"/>
            </a:endParaRPr>
          </a:p>
          <a:p>
            <a:pPr eaLnBrk="1" fontAlgn="auto" hangingPunct="1">
              <a:spcBef>
                <a:spcPts val="0"/>
              </a:spcBef>
              <a:spcAft>
                <a:spcPts val="0"/>
              </a:spcAft>
              <a:defRPr/>
            </a:pPr>
            <a:endParaRPr lang="tr-TR" sz="1000" dirty="0">
              <a:latin typeface="Roboto" pitchFamily="2" charset="0"/>
              <a:ea typeface="Roboto" pitchFamily="2" charset="0"/>
            </a:endParaRPr>
          </a:p>
        </p:txBody>
      </p:sp>
      <p:sp>
        <p:nvSpPr>
          <p:cNvPr id="97284" name="Slayt Numarası Yer Tutucusu 3">
            <a:extLst>
              <a:ext uri="{FF2B5EF4-FFF2-40B4-BE49-F238E27FC236}">
                <a16:creationId xmlns:a16="http://schemas.microsoft.com/office/drawing/2014/main" id="{CFFC8196-B728-4534-A340-93763074ED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396248D2-ADA1-4A41-B998-35A3E2C05978}" type="slidenum">
              <a:rPr lang="tr-TR" altLang="tr-TR" sz="1200" smtClean="0"/>
              <a:pPr/>
              <a:t>71</a:t>
            </a:fld>
            <a:endParaRPr lang="tr-TR" altLang="tr-T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ayt Resmi Yer Tutucusu 1">
            <a:extLst>
              <a:ext uri="{FF2B5EF4-FFF2-40B4-BE49-F238E27FC236}">
                <a16:creationId xmlns:a16="http://schemas.microsoft.com/office/drawing/2014/main" id="{B3C2CA46-4FE2-4F85-BFBC-3B3BFDAA60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 Yer Tutucusu 2">
            <a:extLst>
              <a:ext uri="{FF2B5EF4-FFF2-40B4-BE49-F238E27FC236}">
                <a16:creationId xmlns:a16="http://schemas.microsoft.com/office/drawing/2014/main" id="{F6834638-D66D-49F9-AC8F-49B238FAFDE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tr-TR" altLang="tr-TR" sz="1000" b="1">
                <a:latin typeface="Roboto"/>
                <a:ea typeface="Roboto"/>
                <a:cs typeface="Roboto"/>
              </a:rPr>
              <a:t>Önerilen Süre: 1 dk. </a:t>
            </a:r>
          </a:p>
          <a:p>
            <a:pPr eaLnBrk="1" hangingPunct="1">
              <a:lnSpc>
                <a:spcPct val="90000"/>
              </a:lnSpc>
              <a:spcBef>
                <a:spcPct val="0"/>
              </a:spcBef>
              <a:spcAft>
                <a:spcPts val="600"/>
              </a:spcAft>
            </a:pPr>
            <a:r>
              <a:rPr lang="tr-TR" altLang="tr-TR" sz="1000" b="1" i="1">
                <a:latin typeface="Roboto"/>
                <a:ea typeface="Roboto"/>
                <a:cs typeface="Roboto"/>
              </a:rPr>
              <a:t>Slayt animasyonu otomatik başlar, sessizdir.</a:t>
            </a:r>
            <a:endParaRPr lang="tr-TR" altLang="tr-TR" sz="1000" i="1">
              <a:latin typeface="Roboto"/>
              <a:ea typeface="Roboto"/>
              <a:cs typeface="Roboto"/>
            </a:endParaRPr>
          </a:p>
          <a:p>
            <a:pPr eaLnBrk="1" hangingPunct="1">
              <a:spcBef>
                <a:spcPct val="0"/>
              </a:spcBef>
            </a:pPr>
            <a:endParaRPr lang="tr-TR" altLang="tr-TR" sz="1000">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Her büyük depremden sonra mutlaka artçı deprem olur. Artçı depremler zaman içerisinde seyrekleşir ve büyüklükleri azalır. Artçı depremler hasarlı binalarda zarara yol açabilir. Artçı depremler sırasında da ana depremde yapmanız gerekenleri yapın.</a:t>
            </a:r>
            <a:r>
              <a:rPr lang="tr-TR" altLang="tr-TR" sz="1000" b="1">
                <a:latin typeface="Roboto"/>
                <a:ea typeface="Roboto"/>
                <a:cs typeface="Roboto"/>
              </a:rPr>
              <a:t> Artçı sarsıntıların olacağını göz önünde bulundurun, her artçı sarsıntıda ÇÖK-KAPAN-TUTUN pozisyonunu uygulayın. </a:t>
            </a:r>
          </a:p>
          <a:p>
            <a:pPr algn="just" eaLnBrk="1" hangingPunct="1">
              <a:spcBef>
                <a:spcPct val="0"/>
              </a:spcBef>
              <a:spcAft>
                <a:spcPts val="600"/>
              </a:spcAft>
            </a:pPr>
            <a:r>
              <a:rPr lang="tr-TR" altLang="tr-TR" sz="1000">
                <a:latin typeface="Roboto"/>
                <a:ea typeface="Roboto"/>
                <a:cs typeface="Roboto"/>
              </a:rPr>
              <a:t>Depremler, yaşamınızda ve  çevrenizde büyük ve etkili acil durumlara veya afetlere neden olabilirler. Bu nedenle, denizde veya deniz kıyısındayken bir deprem hissedildiğinde ve/veya deniz çekilmesi gözlendiğinde tsunami tehlikesini hatırlamalıyız. </a:t>
            </a:r>
            <a:r>
              <a:rPr lang="tr-TR" altLang="tr-TR" sz="1000" b="1">
                <a:latin typeface="Roboto"/>
                <a:ea typeface="Roboto"/>
                <a:cs typeface="Arial" panose="020B0604020202020204" pitchFamily="34" charset="0"/>
              </a:rPr>
              <a:t>Tsunami olma ihtimaline karşı deniz kıyısından uzaklaşarak, yüksek bölgelere gidin. </a:t>
            </a:r>
          </a:p>
          <a:p>
            <a:pPr algn="just" eaLnBrk="1" hangingPunct="1">
              <a:spcBef>
                <a:spcPct val="0"/>
              </a:spcBef>
              <a:spcAft>
                <a:spcPts val="600"/>
              </a:spcAft>
            </a:pPr>
            <a:r>
              <a:rPr lang="tr-TR" altLang="tr-TR" sz="1000">
                <a:latin typeface="Roboto"/>
                <a:ea typeface="Roboto"/>
                <a:cs typeface="Arial" panose="020B0604020202020204" pitchFamily="34" charset="0"/>
              </a:rPr>
              <a:t>Bununla birlikte deprem sonrasında </a:t>
            </a:r>
            <a:r>
              <a:rPr lang="tr-TR" altLang="tr-TR" sz="1000" b="1">
                <a:latin typeface="Roboto"/>
                <a:ea typeface="Roboto"/>
                <a:cs typeface="Arial" panose="020B0604020202020204" pitchFamily="34" charset="0"/>
              </a:rPr>
              <a:t>yoğunluk nedeniyle sağlık hizmetleri aksayabilir. Bu nedenle ilk yardım bilgi ve becerisi kazanın. </a:t>
            </a:r>
          </a:p>
          <a:p>
            <a:pPr algn="just" eaLnBrk="1" hangingPunct="1">
              <a:spcBef>
                <a:spcPct val="0"/>
              </a:spcBef>
              <a:spcAft>
                <a:spcPts val="600"/>
              </a:spcAft>
            </a:pPr>
            <a:r>
              <a:rPr lang="tr-TR" altLang="tr-TR" sz="1000">
                <a:latin typeface="Roboto"/>
                <a:ea typeface="Roboto"/>
                <a:cs typeface="Roboto"/>
              </a:rPr>
              <a:t>Ayrıca </a:t>
            </a:r>
            <a:r>
              <a:rPr lang="tr-TR" altLang="tr-TR" sz="1000" b="1">
                <a:latin typeface="Roboto"/>
                <a:ea typeface="Roboto"/>
                <a:cs typeface="Roboto"/>
              </a:rPr>
              <a:t>deprem sonrasında çıkabilecek olası yangınlara dikkat edin. Eğer müdahale gerektirecek bir durum görürseniz, hazırladığınız plana göre hareket edin.</a:t>
            </a:r>
          </a:p>
          <a:p>
            <a:pPr algn="just" eaLnBrk="1" hangingPunct="1">
              <a:spcBef>
                <a:spcPct val="0"/>
              </a:spcBef>
            </a:pPr>
            <a:endParaRPr lang="tr-TR" altLang="tr-TR" sz="1000">
              <a:latin typeface="Roboto"/>
              <a:ea typeface="Roboto"/>
              <a:cs typeface="Roboto"/>
            </a:endParaRPr>
          </a:p>
          <a:p>
            <a:pPr algn="just" eaLnBrk="1" hangingPunct="1">
              <a:spcBef>
                <a:spcPct val="0"/>
              </a:spcBef>
              <a:spcAft>
                <a:spcPts val="300"/>
              </a:spcAft>
            </a:pPr>
            <a:r>
              <a:rPr lang="tr-TR" altLang="tr-TR" sz="900" b="1" i="1" u="sng">
                <a:latin typeface="Roboto"/>
                <a:ea typeface="Roboto"/>
                <a:cs typeface="Roboto"/>
              </a:rPr>
              <a:t>Bilgi Notu:</a:t>
            </a:r>
          </a:p>
          <a:p>
            <a:pPr algn="just" eaLnBrk="1" hangingPunct="1">
              <a:spcBef>
                <a:spcPct val="0"/>
              </a:spcBef>
              <a:spcAft>
                <a:spcPts val="300"/>
              </a:spcAft>
            </a:pPr>
            <a:r>
              <a:rPr lang="tr-TR" altLang="tr-TR" sz="1000" i="1">
                <a:latin typeface="Roboto"/>
                <a:ea typeface="Roboto"/>
                <a:cs typeface="Roboto"/>
              </a:rPr>
              <a:t>Sarsıntı sonrası çıkabilecek ikinci tehlikelerden en önemlisi </a:t>
            </a:r>
            <a:r>
              <a:rPr lang="tr-TR" altLang="tr-TR" sz="1000" b="1" i="1">
                <a:latin typeface="Roboto"/>
                <a:ea typeface="Roboto"/>
                <a:cs typeface="Roboto"/>
              </a:rPr>
              <a:t>yangındır.</a:t>
            </a:r>
            <a:r>
              <a:rPr lang="tr-TR" altLang="tr-TR" sz="1000" i="1">
                <a:latin typeface="Roboto"/>
                <a:ea typeface="Roboto"/>
                <a:cs typeface="Roboto"/>
              </a:rPr>
              <a:t>  Depremden sonra ortaya çıkabilecek yangın gibi tehlikelere karşı önlem alınmadığında, bu tehlikeler ikincil afete dönüşebilir.</a:t>
            </a:r>
          </a:p>
          <a:p>
            <a:pPr algn="just" eaLnBrk="1" hangingPunct="1">
              <a:spcBef>
                <a:spcPct val="0"/>
              </a:spcBef>
              <a:spcAft>
                <a:spcPts val="300"/>
              </a:spcAft>
            </a:pPr>
            <a:r>
              <a:rPr lang="tr-TR" altLang="tr-TR" sz="1000" i="1">
                <a:latin typeface="Roboto"/>
                <a:ea typeface="Roboto"/>
                <a:cs typeface="Roboto"/>
              </a:rPr>
              <a:t>Örneğin; 1995 Kobe Depremi’nde ölenlerin çoğu deprem sonrası kente elektrik verildiğinde doğalgaz hatlarının zarar görmesine bağlı çıkan yangınlarda hayatını kaybetmiştir.</a:t>
            </a:r>
          </a:p>
        </p:txBody>
      </p:sp>
      <p:sp>
        <p:nvSpPr>
          <p:cNvPr id="99332" name="Slayt Numarası Yer Tutucusu 3">
            <a:extLst>
              <a:ext uri="{FF2B5EF4-FFF2-40B4-BE49-F238E27FC236}">
                <a16:creationId xmlns:a16="http://schemas.microsoft.com/office/drawing/2014/main" id="{867299D7-212B-4A8F-BEC6-C7A4F320A3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BCE4140F-E7F8-40D6-AB5C-EF3A36F956AC}" type="slidenum">
              <a:rPr lang="tr-TR" altLang="tr-TR" sz="1200" smtClean="0"/>
              <a:pPr/>
              <a:t>72</a:t>
            </a:fld>
            <a:endParaRPr lang="tr-TR" altLang="tr-T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ayt Resmi Yer Tutucusu 1">
            <a:extLst>
              <a:ext uri="{FF2B5EF4-FFF2-40B4-BE49-F238E27FC236}">
                <a16:creationId xmlns:a16="http://schemas.microsoft.com/office/drawing/2014/main" id="{40C0742E-9486-41B9-86FD-9476DA67B0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69E8EF91-944E-48EB-A3DD-AF0FA6EDE8C9}"/>
              </a:ext>
            </a:extLst>
          </p:cNvPr>
          <p:cNvSpPr>
            <a:spLocks noGrp="1"/>
          </p:cNvSpPr>
          <p:nvPr>
            <p:ph type="body" idx="1"/>
          </p:nvPr>
        </p:nvSpPr>
        <p:spPr/>
        <p:txBody>
          <a:bodyPr/>
          <a:lstStyle/>
          <a:p>
            <a:pPr algn="just" eaLnBrk="1" fontAlgn="auto" hangingPunct="1">
              <a:spcBef>
                <a:spcPts val="0"/>
              </a:spcBef>
              <a:spcAft>
                <a:spcPts val="600"/>
              </a:spcAft>
              <a:defRPr/>
            </a:pPr>
            <a:r>
              <a:rPr lang="tr-TR" sz="1000" b="1" dirty="0">
                <a:latin typeface="Roboto" panose="02000000000000000000" pitchFamily="2" charset="0"/>
                <a:ea typeface="Roboto" panose="02000000000000000000" pitchFamily="2" charset="0"/>
              </a:rPr>
              <a:t>Önerilen Süre: 50 sn.</a:t>
            </a:r>
          </a:p>
          <a:p>
            <a:pPr algn="just" eaLnBrk="1" fontAlgn="auto" hangingPunct="1">
              <a:spcBef>
                <a:spcPts val="0"/>
              </a:spcBef>
              <a:spcAft>
                <a:spcPts val="0"/>
              </a:spcAft>
              <a:defRPr/>
            </a:pPr>
            <a:endParaRPr lang="tr-TR" sz="1000" b="1" dirty="0">
              <a:latin typeface="Roboto" panose="02000000000000000000" pitchFamily="2" charset="0"/>
              <a:ea typeface="Roboto" panose="02000000000000000000" pitchFamily="2" charset="0"/>
            </a:endParaRPr>
          </a:p>
          <a:p>
            <a:pPr marL="252000" indent="-180000" algn="just" eaLnBrk="1" fontAlgn="auto" hangingPunct="1">
              <a:spcBef>
                <a:spcPct val="0"/>
              </a:spcBef>
              <a:spcAft>
                <a:spcPts val="300"/>
              </a:spcAft>
              <a:buFont typeface="Arial" panose="020B0604020202020204" pitchFamily="34" charset="0"/>
              <a:buChar char="•"/>
              <a:defRPr/>
            </a:pPr>
            <a:r>
              <a:rPr lang="tr-TR" sz="1000" dirty="0">
                <a:latin typeface="Roboto" panose="02000000000000000000" pitchFamily="2" charset="0"/>
                <a:ea typeface="Roboto" panose="02000000000000000000" pitchFamily="2" charset="0"/>
              </a:rPr>
              <a:t>Çoğunlukla </a:t>
            </a:r>
            <a:r>
              <a:rPr lang="tr-TR" sz="1000" dirty="0" err="1">
                <a:latin typeface="Roboto" panose="02000000000000000000" pitchFamily="2" charset="0"/>
                <a:ea typeface="Roboto" panose="02000000000000000000" pitchFamily="2" charset="0"/>
              </a:rPr>
              <a:t>tsunaminin</a:t>
            </a:r>
            <a:r>
              <a:rPr lang="tr-TR" sz="1000" dirty="0">
                <a:latin typeface="Roboto" panose="02000000000000000000" pitchFamily="2" charset="0"/>
                <a:ea typeface="Roboto" panose="02000000000000000000" pitchFamily="2" charset="0"/>
              </a:rPr>
              <a:t> yaklaştığının ilk işareti büyük bir su duvarı değil, denizin ani olarak geri çekilmesidir. </a:t>
            </a:r>
            <a:r>
              <a:rPr lang="tr-TR" sz="1000" dirty="0" err="1">
                <a:latin typeface="Roboto" panose="02000000000000000000" pitchFamily="2" charset="0"/>
                <a:ea typeface="Roboto" panose="02000000000000000000" pitchFamily="2" charset="0"/>
              </a:rPr>
              <a:t>Tsunamiden</a:t>
            </a:r>
            <a:r>
              <a:rPr lang="tr-TR" sz="1000" dirty="0">
                <a:latin typeface="Roboto" pitchFamily="2" charset="0"/>
                <a:ea typeface="Roboto" pitchFamily="2" charset="0"/>
              </a:rPr>
              <a:t> korunmak için şunları yapın:</a:t>
            </a:r>
          </a:p>
          <a:p>
            <a:pPr marL="252000" indent="-180000" algn="just"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Tehlikeyi hissettiğinizde hemen ve hızla yüksek yerlere doğru gidip deniz kıyısından uzaklaşın.</a:t>
            </a:r>
          </a:p>
          <a:p>
            <a:pPr marL="252000" indent="-180000" algn="just" eaLnBrk="1" fontAlgn="auto" hangingPunct="1">
              <a:spcBef>
                <a:spcPct val="0"/>
              </a:spcBef>
              <a:spcAft>
                <a:spcPts val="300"/>
              </a:spcAft>
              <a:buFont typeface="Arial" panose="020B0604020202020204" pitchFamily="34" charset="0"/>
              <a:buChar char="•"/>
              <a:defRPr/>
            </a:pPr>
            <a:r>
              <a:rPr lang="tr-TR" sz="1000" dirty="0">
                <a:latin typeface="Roboto" pitchFamily="2" charset="0"/>
                <a:ea typeface="Roboto" pitchFamily="2" charset="0"/>
              </a:rPr>
              <a:t>Depremden sonra olası bir </a:t>
            </a:r>
            <a:r>
              <a:rPr lang="tr-TR" sz="1000" dirty="0" err="1">
                <a:latin typeface="Roboto" panose="02000000000000000000" pitchFamily="2" charset="0"/>
                <a:ea typeface="Roboto" panose="02000000000000000000" pitchFamily="2" charset="0"/>
              </a:rPr>
              <a:t>tsunami</a:t>
            </a:r>
            <a:r>
              <a:rPr lang="tr-TR" sz="1000" dirty="0">
                <a:latin typeface="Roboto" pitchFamily="2" charset="0"/>
                <a:ea typeface="Roboto" pitchFamily="2" charset="0"/>
              </a:rPr>
              <a:t> uyarısı için radyo dinleyin ve uyarı yapıldığında deniz kıyısından yüksek yerlere doğru uzaklaşın.</a:t>
            </a:r>
          </a:p>
          <a:p>
            <a:pPr marL="252000" indent="-180000" algn="just" eaLnBrk="1" fontAlgn="auto" hangingPunct="1">
              <a:spcBef>
                <a:spcPct val="0"/>
              </a:spcBef>
              <a:spcAft>
                <a:spcPts val="300"/>
              </a:spcAft>
              <a:buFont typeface="Arial" panose="020B0604020202020204" pitchFamily="34" charset="0"/>
              <a:buChar char="•"/>
              <a:defRPr/>
            </a:pPr>
            <a:r>
              <a:rPr lang="tr-TR" sz="1000" dirty="0" err="1">
                <a:latin typeface="Roboto" panose="02000000000000000000" pitchFamily="2" charset="0"/>
                <a:ea typeface="Roboto" panose="02000000000000000000" pitchFamily="2" charset="0"/>
              </a:rPr>
              <a:t>Tsunamide</a:t>
            </a:r>
            <a:r>
              <a:rPr lang="tr-TR" sz="1000" dirty="0">
                <a:latin typeface="Roboto" panose="02000000000000000000" pitchFamily="2" charset="0"/>
                <a:ea typeface="Roboto" panose="02000000000000000000" pitchFamily="2" charset="0"/>
              </a:rPr>
              <a:t> denizde ve kıyıya dönemeyecek durumdaysanız kıyıdan uzaklaşarak derinliği 50 m ve üzerinde olduğu yerlere gidin.</a:t>
            </a:r>
          </a:p>
          <a:p>
            <a:pPr marL="252000" indent="-180000" algn="just" eaLnBrk="1" fontAlgn="auto" hangingPunct="1">
              <a:spcBef>
                <a:spcPct val="0"/>
              </a:spcBef>
              <a:spcAft>
                <a:spcPts val="300"/>
              </a:spcAft>
              <a:buFont typeface="Arial" panose="020B0604020202020204" pitchFamily="34" charset="0"/>
              <a:buChar char="•"/>
              <a:defRPr/>
            </a:pPr>
            <a:r>
              <a:rPr lang="tr-TR" sz="1000" dirty="0" err="1">
                <a:latin typeface="Roboto" panose="02000000000000000000" pitchFamily="2" charset="0"/>
                <a:ea typeface="Roboto" panose="02000000000000000000" pitchFamily="2" charset="0"/>
              </a:rPr>
              <a:t>Tsunaminin</a:t>
            </a:r>
            <a:r>
              <a:rPr lang="tr-TR" sz="1000" dirty="0">
                <a:latin typeface="Roboto" panose="02000000000000000000" pitchFamily="2" charset="0"/>
                <a:ea typeface="Roboto" panose="02000000000000000000" pitchFamily="2" charset="0"/>
              </a:rPr>
              <a:t> ilk dalgası geldikten sonra tehlikenin geçtiğini sanmayın; bazen ikinci dalga ilkinden daha büyük ve yıkıcı olabilir. "Tehlike geçti!" denilene kadar kıyılara yaklaşmayın.</a:t>
            </a:r>
          </a:p>
          <a:p>
            <a:pPr marL="252000" indent="-180000" algn="just" eaLnBrk="1" fontAlgn="auto" hangingPunct="1">
              <a:spcBef>
                <a:spcPct val="0"/>
              </a:spcBef>
              <a:spcAft>
                <a:spcPts val="300"/>
              </a:spcAft>
              <a:buFont typeface="Arial" panose="020B0604020202020204" pitchFamily="34" charset="0"/>
              <a:buChar char="•"/>
              <a:defRPr/>
            </a:pPr>
            <a:r>
              <a:rPr lang="tr-TR" sz="1000" b="1" dirty="0" err="1">
                <a:latin typeface="Roboto" panose="02000000000000000000" pitchFamily="2" charset="0"/>
                <a:ea typeface="Roboto" panose="02000000000000000000" pitchFamily="2" charset="0"/>
              </a:rPr>
              <a:t>Tsunaminin</a:t>
            </a:r>
            <a:r>
              <a:rPr lang="tr-TR" sz="1000" b="1" dirty="0">
                <a:latin typeface="Roboto" panose="02000000000000000000" pitchFamily="2" charset="0"/>
                <a:ea typeface="Roboto" panose="02000000000000000000" pitchFamily="2" charset="0"/>
              </a:rPr>
              <a:t> karadaki hızı, insanın koşma hızından daha fazladır. Bu nedenle merak ederek </a:t>
            </a:r>
            <a:r>
              <a:rPr lang="tr-TR" sz="1000" b="1" dirty="0" err="1">
                <a:latin typeface="Roboto" panose="02000000000000000000" pitchFamily="2" charset="0"/>
                <a:ea typeface="Roboto" panose="02000000000000000000" pitchFamily="2" charset="0"/>
              </a:rPr>
              <a:t>tsunami</a:t>
            </a:r>
            <a:r>
              <a:rPr lang="tr-TR" sz="1000" b="1" dirty="0">
                <a:latin typeface="Roboto" panose="02000000000000000000" pitchFamily="2" charset="0"/>
                <a:ea typeface="Roboto" panose="02000000000000000000" pitchFamily="2" charset="0"/>
              </a:rPr>
              <a:t> tehlikesi olan kıyılara gitmeyin.</a:t>
            </a:r>
            <a:endParaRPr lang="tr-TR" sz="1000" dirty="0">
              <a:latin typeface="Roboto" panose="02000000000000000000" pitchFamily="2" charset="0"/>
              <a:ea typeface="Roboto" panose="02000000000000000000" pitchFamily="2" charset="0"/>
            </a:endParaRPr>
          </a:p>
          <a:p>
            <a:pPr algn="just" eaLnBrk="1" fontAlgn="auto" hangingPunct="1">
              <a:spcBef>
                <a:spcPts val="0"/>
              </a:spcBef>
              <a:spcAft>
                <a:spcPts val="0"/>
              </a:spcAft>
              <a:defRPr/>
            </a:pPr>
            <a:endParaRPr lang="tr-TR" sz="1000" b="1" dirty="0">
              <a:latin typeface="Roboto" panose="02000000000000000000" pitchFamily="2" charset="0"/>
              <a:ea typeface="Roboto" panose="02000000000000000000" pitchFamily="2" charset="0"/>
            </a:endParaRPr>
          </a:p>
          <a:p>
            <a:pPr algn="just" eaLnBrk="1" fontAlgn="auto" hangingPunct="1">
              <a:spcBef>
                <a:spcPts val="0"/>
              </a:spcBef>
              <a:spcAft>
                <a:spcPts val="300"/>
              </a:spcAft>
              <a:defRPr/>
            </a:pPr>
            <a:r>
              <a:rPr lang="tr-TR" sz="900" b="1" i="1" u="sng" dirty="0">
                <a:latin typeface="Roboto" panose="02000000000000000000" pitchFamily="2" charset="0"/>
                <a:ea typeface="Roboto" panose="02000000000000000000" pitchFamily="2" charset="0"/>
              </a:rPr>
              <a:t>Bilgi Notu:</a:t>
            </a:r>
          </a:p>
          <a:p>
            <a:pPr algn="just" eaLnBrk="1" fontAlgn="auto" hangingPunct="1">
              <a:spcBef>
                <a:spcPts val="0"/>
              </a:spcBef>
              <a:spcAft>
                <a:spcPts val="300"/>
              </a:spcAft>
              <a:defRPr/>
            </a:pPr>
            <a:r>
              <a:rPr lang="tr-TR" sz="900" dirty="0" err="1">
                <a:latin typeface="Roboto" panose="02000000000000000000" pitchFamily="2" charset="0"/>
                <a:ea typeface="Roboto" panose="02000000000000000000" pitchFamily="2" charset="0"/>
              </a:rPr>
              <a:t>Tsunaminin</a:t>
            </a:r>
            <a:r>
              <a:rPr lang="tr-TR" sz="900" dirty="0">
                <a:latin typeface="Roboto" panose="02000000000000000000" pitchFamily="2" charset="0"/>
                <a:ea typeface="Roboto" panose="02000000000000000000" pitchFamily="2" charset="0"/>
              </a:rPr>
              <a:t> deniz kıyısına ilk gelişi su düzeyinin anormal biçimde(depremin büyüklüğüne, oluş şekline ve türüne ve deniz durumuna göre yaklaşık 10-15 dakika içerisinde) yükselmesi ya da çökmesiyle kendini belli eder. </a:t>
            </a:r>
            <a:r>
              <a:rPr lang="tr-TR" sz="900" dirty="0" err="1">
                <a:latin typeface="Roboto" panose="02000000000000000000" pitchFamily="2" charset="0"/>
                <a:ea typeface="Roboto" panose="02000000000000000000" pitchFamily="2" charset="0"/>
              </a:rPr>
              <a:t>Tsunaminin</a:t>
            </a:r>
            <a:r>
              <a:rPr lang="tr-TR" sz="900" dirty="0">
                <a:latin typeface="Roboto" panose="02000000000000000000" pitchFamily="2" charset="0"/>
                <a:ea typeface="Roboto" panose="02000000000000000000" pitchFamily="2" charset="0"/>
              </a:rPr>
              <a:t> bu öncü zayıf ilk dalgası, arkasından gelecek olan iki ya da üç kuvvetli dalganın habercisidir. Bu durumda yapılacak tek şey; kıyıdan uzaklaşmaktır. Deniz içerisinde seyir halinde bulunanlar ise kıyıdan uzaklara, derin sulara giderek dalganın kendilerine ve deniz taşıtına vereceği zararı azaltabilir hatta önleyebilir. Deniz kıyısında olanların ise, denizden uzaklara ve yükseklere gitmeleri gerekmektedir.</a:t>
            </a:r>
          </a:p>
          <a:p>
            <a:pPr algn="just" eaLnBrk="1" fontAlgn="auto" hangingPunct="1">
              <a:spcBef>
                <a:spcPts val="0"/>
              </a:spcBef>
              <a:spcAft>
                <a:spcPts val="0"/>
              </a:spcAft>
              <a:defRPr/>
            </a:pPr>
            <a:endParaRPr lang="tr-TR" sz="1000" dirty="0">
              <a:latin typeface="Roboto" panose="02000000000000000000" pitchFamily="2" charset="0"/>
              <a:ea typeface="Roboto" panose="02000000000000000000" pitchFamily="2" charset="0"/>
            </a:endParaRPr>
          </a:p>
        </p:txBody>
      </p:sp>
      <p:sp>
        <p:nvSpPr>
          <p:cNvPr id="101380" name="Slayt Numarası Yer Tutucusu 3">
            <a:extLst>
              <a:ext uri="{FF2B5EF4-FFF2-40B4-BE49-F238E27FC236}">
                <a16:creationId xmlns:a16="http://schemas.microsoft.com/office/drawing/2014/main" id="{F9E8625A-DFD1-4132-A9D1-108617B0A8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ADBBF4B9-3EF7-4348-89E6-A70BF93349C6}" type="slidenum">
              <a:rPr lang="tr-TR" altLang="tr-TR" sz="1200" smtClean="0"/>
              <a:pPr/>
              <a:t>73</a:t>
            </a:fld>
            <a:endParaRPr lang="tr-TR" altLang="tr-T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ayt Resmi Yer Tutucusu 1">
            <a:extLst>
              <a:ext uri="{FF2B5EF4-FFF2-40B4-BE49-F238E27FC236}">
                <a16:creationId xmlns:a16="http://schemas.microsoft.com/office/drawing/2014/main" id="{B47DAFCE-95B5-4D65-8EA6-5EC409BA8B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3C8E62E3-8715-4CE7-B606-9A0ED559D641}"/>
              </a:ext>
            </a:extLst>
          </p:cNvPr>
          <p:cNvSpPr>
            <a:spLocks noGrp="1"/>
          </p:cNvSpPr>
          <p:nvPr>
            <p:ph type="body" idx="1"/>
          </p:nvPr>
        </p:nvSpPr>
        <p:spPr/>
        <p:txBody>
          <a:bodyPr/>
          <a:lstStyle/>
          <a:p>
            <a:pPr eaLnBrk="1" fontAlgn="auto" hangingPunct="1">
              <a:lnSpc>
                <a:spcPct val="80000"/>
              </a:lnSpc>
              <a:spcBef>
                <a:spcPct val="0"/>
              </a:spcBef>
              <a:spcAft>
                <a:spcPts val="0"/>
              </a:spcAft>
              <a:buFont typeface="Arial" pitchFamily="34" charset="0"/>
              <a:buNone/>
              <a:defRPr/>
            </a:pPr>
            <a:r>
              <a:rPr lang="tr-TR" sz="1000" b="1" dirty="0">
                <a:latin typeface="Roboto" pitchFamily="2" charset="0"/>
                <a:ea typeface="Roboto" pitchFamily="2" charset="0"/>
              </a:rPr>
              <a:t>Önerilen Süre: 45 sn. </a:t>
            </a:r>
          </a:p>
          <a:p>
            <a:pPr eaLnBrk="1" fontAlgn="auto" hangingPunct="1">
              <a:lnSpc>
                <a:spcPct val="90000"/>
              </a:lnSpc>
              <a:spcBef>
                <a:spcPts val="0"/>
              </a:spcBef>
              <a:spcAft>
                <a:spcPts val="600"/>
              </a:spcAft>
              <a:defRPr/>
            </a:pPr>
            <a:r>
              <a:rPr lang="tr-TR" altLang="tr-TR" sz="1000" b="1" i="1" dirty="0">
                <a:latin typeface="Roboto" pitchFamily="2" charset="0"/>
                <a:ea typeface="Roboto" pitchFamily="2" charset="0"/>
              </a:rPr>
              <a:t>Slayt animasyonu tıklayınca başlar, sessizdir.</a:t>
            </a:r>
            <a:endParaRPr lang="tr-TR" altLang="tr-TR" sz="1000" i="1" dirty="0">
              <a:latin typeface="Roboto" pitchFamily="2" charset="0"/>
              <a:ea typeface="Roboto" pitchFamily="2" charset="0"/>
            </a:endParaRPr>
          </a:p>
          <a:p>
            <a:pPr eaLnBrk="1" fontAlgn="auto" hangingPunct="1">
              <a:spcBef>
                <a:spcPts val="0"/>
              </a:spcBef>
              <a:spcAft>
                <a:spcPts val="0"/>
              </a:spcAft>
              <a:defRPr/>
            </a:pPr>
            <a:endParaRPr lang="tr-TR" sz="1000" b="1" dirty="0">
              <a:latin typeface="Roboto" pitchFamily="2" charset="0"/>
              <a:ea typeface="Roboto" pitchFamily="2" charset="0"/>
            </a:endParaRPr>
          </a:p>
          <a:p>
            <a:pPr algn="just" eaLnBrk="1" fontAlgn="auto" hangingPunct="1">
              <a:spcBef>
                <a:spcPts val="0"/>
              </a:spcBef>
              <a:spcAft>
                <a:spcPts val="600"/>
              </a:spcAft>
              <a:defRPr/>
            </a:pPr>
            <a:r>
              <a:rPr lang="tr-TR" sz="1000" dirty="0">
                <a:latin typeface="Roboto" pitchFamily="2" charset="0"/>
                <a:ea typeface="Roboto" pitchFamily="2" charset="0"/>
              </a:rPr>
              <a:t>Yangın sonrasında yapılması gerekenlere baktığımızda;</a:t>
            </a:r>
            <a:endParaRPr lang="tr-TR" sz="1000" b="1" dirty="0">
              <a:latin typeface="Roboto" pitchFamily="2" charset="0"/>
              <a:ea typeface="Roboto" pitchFamily="2" charset="0"/>
            </a:endParaRPr>
          </a:p>
          <a:p>
            <a:pPr algn="just" eaLnBrk="1" fontAlgn="auto" hangingPunct="1">
              <a:spcBef>
                <a:spcPts val="0"/>
              </a:spcBef>
              <a:spcAft>
                <a:spcPts val="600"/>
              </a:spcAft>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İtfaiyeden evinize girmenin güvenli olup olmadığını öğrenin. </a:t>
            </a:r>
          </a:p>
          <a:p>
            <a:pPr algn="just" eaLnBrk="1" fontAlgn="auto" hangingPunct="1">
              <a:spcBef>
                <a:spcPts val="0"/>
              </a:spcBef>
              <a:spcAft>
                <a:spcPts val="600"/>
              </a:spcAft>
              <a:buFont typeface="Arial" panose="020B0604020202020204" pitchFamily="34" charset="0"/>
              <a:buNone/>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Yangının neden olduğu yapısal hasarlara karşı çok dikkatli olun.</a:t>
            </a:r>
          </a:p>
          <a:p>
            <a:pPr algn="just" eaLnBrk="1" fontAlgn="auto" hangingPunct="1">
              <a:spcBef>
                <a:spcPts val="0"/>
              </a:spcBef>
              <a:spcAft>
                <a:spcPts val="600"/>
              </a:spcAft>
              <a:buFont typeface="Arial" panose="020B0604020202020204" pitchFamily="34" charset="0"/>
              <a:buNone/>
              <a:defRPr/>
            </a:pPr>
            <a:r>
              <a:rPr lang="tr-TR" sz="1000" b="1" u="sng" dirty="0">
                <a:solidFill>
                  <a:schemeClr val="tx2"/>
                </a:solidFill>
                <a:latin typeface="Roboto" pitchFamily="2" charset="0"/>
                <a:ea typeface="Roboto" pitchFamily="2" charset="0"/>
              </a:rPr>
              <a:t>Tıklayın;</a:t>
            </a:r>
          </a:p>
          <a:p>
            <a:pPr algn="just" eaLnBrk="1" fontAlgn="auto" hangingPunct="1">
              <a:spcBef>
                <a:spcPts val="0"/>
              </a:spcBef>
              <a:spcAft>
                <a:spcPts val="600"/>
              </a:spcAft>
              <a:defRPr/>
            </a:pPr>
            <a:r>
              <a:rPr lang="tr-TR" sz="1000" dirty="0">
                <a:latin typeface="Roboto" pitchFamily="2" charset="0"/>
                <a:ea typeface="Roboto" pitchFamily="2" charset="0"/>
              </a:rPr>
              <a:t>Yetkililer beyan etmeden günlük hayatta kullandığınız elektrik, su, doğalgaz gibi </a:t>
            </a:r>
            <a:r>
              <a:rPr lang="tr-TR" sz="1000" dirty="0" err="1">
                <a:latin typeface="Roboto" pitchFamily="2" charset="0"/>
                <a:ea typeface="Roboto" pitchFamily="2" charset="0"/>
              </a:rPr>
              <a:t>tesisatlara</a:t>
            </a:r>
            <a:r>
              <a:rPr lang="tr-TR" sz="1000" dirty="0">
                <a:latin typeface="Roboto" pitchFamily="2" charset="0"/>
                <a:ea typeface="Roboto" pitchFamily="2" charset="0"/>
              </a:rPr>
              <a:t> kendi başınıza asla MÜDAHALE ETMEYİN!</a:t>
            </a:r>
          </a:p>
          <a:p>
            <a:pPr algn="just" eaLnBrk="1" fontAlgn="auto" hangingPunct="1">
              <a:spcBef>
                <a:spcPts val="0"/>
              </a:spcBef>
              <a:spcAft>
                <a:spcPts val="600"/>
              </a:spcAft>
              <a:buFont typeface="Arial" panose="020B0604020202020204" pitchFamily="34" charset="0"/>
              <a:buNone/>
              <a:defRPr/>
            </a:pPr>
            <a:r>
              <a:rPr lang="tr-TR" sz="1000" dirty="0">
                <a:latin typeface="Roboto" pitchFamily="2" charset="0"/>
                <a:ea typeface="Roboto" pitchFamily="2" charset="0"/>
              </a:rPr>
              <a:t>Ayrıca; </a:t>
            </a:r>
          </a:p>
          <a:p>
            <a:pPr marL="171450" indent="-17145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Geçici barınma, gıda ve tedavi ihtiyacınız varsa Türk </a:t>
            </a:r>
            <a:r>
              <a:rPr lang="tr-TR" sz="1000" dirty="0" err="1">
                <a:latin typeface="Roboto" pitchFamily="2" charset="0"/>
                <a:ea typeface="Roboto" pitchFamily="2" charset="0"/>
              </a:rPr>
              <a:t>Kızılayı</a:t>
            </a:r>
            <a:r>
              <a:rPr lang="tr-TR" sz="1000" dirty="0">
                <a:latin typeface="Roboto" pitchFamily="2" charset="0"/>
                <a:ea typeface="Roboto" pitchFamily="2" charset="0"/>
              </a:rPr>
              <a:t> gibi afet hizmetleri veren kuruluşlarla irtibata geçin.</a:t>
            </a:r>
          </a:p>
          <a:p>
            <a:pPr marL="171450" indent="-171450" algn="just" eaLnBrk="1" fontAlgn="auto" hangingPunct="1">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Sigortanız varsa sigorta şirketinizi arayın; yoksa yardımda bulunan sivil toplum kuruluşlarına başvurun.</a:t>
            </a:r>
          </a:p>
          <a:p>
            <a:pPr eaLnBrk="1" fontAlgn="auto" hangingPunct="1">
              <a:spcBef>
                <a:spcPts val="0"/>
              </a:spcBef>
              <a:spcAft>
                <a:spcPts val="0"/>
              </a:spcAft>
              <a:defRPr/>
            </a:pPr>
            <a:endParaRPr lang="tr-TR" sz="1000" dirty="0">
              <a:latin typeface="Roboto" pitchFamily="2" charset="0"/>
              <a:ea typeface="Roboto" pitchFamily="2" charset="0"/>
            </a:endParaRPr>
          </a:p>
        </p:txBody>
      </p:sp>
      <p:sp>
        <p:nvSpPr>
          <p:cNvPr id="103428" name="Slayt Numarası Yer Tutucusu 3">
            <a:extLst>
              <a:ext uri="{FF2B5EF4-FFF2-40B4-BE49-F238E27FC236}">
                <a16:creationId xmlns:a16="http://schemas.microsoft.com/office/drawing/2014/main" id="{CAE58EB3-F5A4-4FF7-BBBD-6A47048B00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86EAC2E-9AE8-470C-B3C2-3867759D50F4}" type="slidenum">
              <a:rPr lang="tr-TR" altLang="tr-TR" sz="1200" smtClean="0"/>
              <a:pPr/>
              <a:t>74</a:t>
            </a:fld>
            <a:endParaRPr lang="tr-TR" altLang="tr-TR"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ayt Resmi Yer Tutucusu 1">
            <a:extLst>
              <a:ext uri="{FF2B5EF4-FFF2-40B4-BE49-F238E27FC236}">
                <a16:creationId xmlns:a16="http://schemas.microsoft.com/office/drawing/2014/main" id="{EDFDCE29-354B-440B-847B-D39DA2A320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a:extLst>
              <a:ext uri="{FF2B5EF4-FFF2-40B4-BE49-F238E27FC236}">
                <a16:creationId xmlns:a16="http://schemas.microsoft.com/office/drawing/2014/main" id="{3B6456A6-F6B9-4CB1-BB13-1FFCCE6E086A}"/>
              </a:ext>
            </a:extLst>
          </p:cNvPr>
          <p:cNvSpPr>
            <a:spLocks noGrp="1"/>
          </p:cNvSpPr>
          <p:nvPr>
            <p:ph type="body" idx="1"/>
          </p:nvPr>
        </p:nvSpPr>
        <p:spPr/>
        <p:txBody>
          <a:bodyPr/>
          <a:lstStyle/>
          <a:p>
            <a:pPr eaLnBrk="1" fontAlgn="auto" hangingPunct="1">
              <a:spcBef>
                <a:spcPts val="0"/>
              </a:spcBef>
              <a:spcAft>
                <a:spcPts val="0"/>
              </a:spcAft>
              <a:defRPr/>
            </a:pPr>
            <a:r>
              <a:rPr lang="tr-TR" sz="1000" b="1" dirty="0">
                <a:latin typeface="Roboto" panose="02000000000000000000" pitchFamily="2" charset="0"/>
                <a:ea typeface="Roboto" panose="02000000000000000000" pitchFamily="2" charset="0"/>
              </a:rPr>
              <a:t>Önerilen Süre: 45 sn. </a:t>
            </a:r>
          </a:p>
          <a:p>
            <a:pPr eaLnBrk="1" fontAlgn="auto" hangingPunct="1">
              <a:spcBef>
                <a:spcPts val="0"/>
              </a:spcBef>
              <a:spcAft>
                <a:spcPts val="600"/>
              </a:spcAft>
              <a:defRPr/>
            </a:pPr>
            <a:r>
              <a:rPr lang="tr-TR" altLang="tr-TR" sz="1000" b="1" i="1" dirty="0">
                <a:latin typeface="Roboto" panose="02000000000000000000" pitchFamily="2" charset="0"/>
                <a:ea typeface="Roboto" panose="02000000000000000000" pitchFamily="2" charset="0"/>
              </a:rPr>
              <a:t>Slayt animasyonu tıklayınca başlar, sessizdir.</a:t>
            </a:r>
            <a:endParaRPr lang="tr-TR" altLang="tr-TR" sz="1000" i="1" dirty="0">
              <a:latin typeface="Roboto" panose="02000000000000000000" pitchFamily="2" charset="0"/>
              <a:ea typeface="Roboto" panose="02000000000000000000" pitchFamily="2" charset="0"/>
            </a:endParaRPr>
          </a:p>
          <a:p>
            <a:pPr eaLnBrk="1" fontAlgn="auto" hangingPunct="1">
              <a:spcBef>
                <a:spcPts val="0"/>
              </a:spcBef>
              <a:spcAft>
                <a:spcPts val="600"/>
              </a:spcAft>
              <a:defRPr/>
            </a:pPr>
            <a:endParaRPr lang="tr-TR" sz="1000" dirty="0">
              <a:latin typeface="Roboto" panose="02000000000000000000" pitchFamily="2" charset="0"/>
              <a:ea typeface="Roboto" panose="02000000000000000000" pitchFamily="2" charset="0"/>
            </a:endParaRPr>
          </a:p>
          <a:p>
            <a:pPr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Bugün burada afetlere hazırlık için kendiniz ve sevdikleriniz adına ilk adımı attınız.</a:t>
            </a:r>
          </a:p>
          <a:p>
            <a:pPr eaLnBrk="1" fontAlgn="auto" hangingPunct="1">
              <a:spcBef>
                <a:spcPts val="0"/>
              </a:spcBef>
              <a:spcAft>
                <a:spcPts val="600"/>
              </a:spcAft>
              <a:defRPr/>
            </a:pPr>
            <a:r>
              <a:rPr lang="tr-TR" sz="1000" dirty="0">
                <a:latin typeface="Roboto" panose="02000000000000000000" pitchFamily="2" charset="0"/>
                <a:ea typeface="Roboto" panose="02000000000000000000" pitchFamily="2" charset="0"/>
              </a:rPr>
              <a:t>Eğitimimizde vurguladığımız gibi…</a:t>
            </a:r>
          </a:p>
          <a:p>
            <a:pPr eaLnBrk="1" fontAlgn="auto" hangingPunct="1">
              <a:spcBef>
                <a:spcPts val="0"/>
              </a:spcBef>
              <a:spcAft>
                <a:spcPts val="600"/>
              </a:spcAft>
              <a:defRPr/>
            </a:pPr>
            <a:r>
              <a:rPr lang="tr-TR" sz="1000" b="1" u="sng" dirty="0">
                <a:solidFill>
                  <a:schemeClr val="tx2"/>
                </a:solidFill>
                <a:latin typeface="Roboto" panose="02000000000000000000" pitchFamily="2" charset="0"/>
                <a:ea typeface="Roboto" panose="02000000000000000000" pitchFamily="2" charset="0"/>
              </a:rPr>
              <a:t>Tıklayın;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Risklerinizin farkında olun.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Afet ve acil durum aile planınızı hazırlayın ve geliştirin.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Sağlam binalara yerleşmeye öncelik verin.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Eşyalarınızı sabitleyin ve/veya yerlerini risklerini azaltacak şekilde değiştirin ve diğer riskleri azaltın.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Yangın risklerine karşı önlem alın. Bu konuda eğitimlere katılın.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Çök-Kapan-Tutun ve tahliye gibi doğru davranış şekillerini öğrenip prova edin.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İlk yardım eğitimi alın, yaşadığınız ve çalıştığınız ortamlarda ilk yardım malzemeleri bulundurun.</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Hem kendiniz hem aileniz için... Tatbikat yapın. </a:t>
            </a:r>
          </a:p>
          <a:p>
            <a:pPr marL="252000" indent="-180000" eaLnBrk="1" fontAlgn="auto" hangingPunct="1">
              <a:lnSpc>
                <a:spcPct val="110000"/>
              </a:lnSpc>
              <a:spcBef>
                <a:spcPts val="0"/>
              </a:spcBef>
              <a:spcAft>
                <a:spcPts val="300"/>
              </a:spcAft>
              <a:buFont typeface="Arial" panose="020B0604020202020204" pitchFamily="34" charset="0"/>
              <a:buChar char="•"/>
              <a:defRPr/>
            </a:pPr>
            <a:r>
              <a:rPr lang="tr-TR" sz="1000" dirty="0">
                <a:latin typeface="Roboto" pitchFamily="2" charset="0"/>
                <a:ea typeface="Roboto" pitchFamily="2" charset="0"/>
              </a:rPr>
              <a:t>Toplumsal güç birliğinin geliştirilmesine katkıda bulunun, AFAD Gönüllüsü olun.</a:t>
            </a:r>
          </a:p>
          <a:p>
            <a:pPr marL="171450" indent="-171450" eaLnBrk="1" fontAlgn="auto" hangingPunct="1">
              <a:spcBef>
                <a:spcPts val="0"/>
              </a:spcBef>
              <a:spcAft>
                <a:spcPts val="0"/>
              </a:spcAft>
              <a:buFont typeface="Arial" panose="020B0604020202020204" pitchFamily="34" charset="0"/>
              <a:buChar char="•"/>
              <a:defRPr/>
            </a:pPr>
            <a:endParaRPr lang="tr-TR" sz="1100" dirty="0">
              <a:latin typeface="Roboto" panose="02000000000000000000" pitchFamily="2" charset="0"/>
              <a:ea typeface="Roboto" panose="02000000000000000000" pitchFamily="2" charset="0"/>
            </a:endParaRPr>
          </a:p>
          <a:p>
            <a:pPr marL="171450" indent="-171450" eaLnBrk="1" fontAlgn="auto" hangingPunct="1">
              <a:spcBef>
                <a:spcPts val="0"/>
              </a:spcBef>
              <a:spcAft>
                <a:spcPts val="0"/>
              </a:spcAft>
              <a:buFont typeface="Arial" panose="020B0604020202020204" pitchFamily="34" charset="0"/>
              <a:buChar char="•"/>
              <a:defRPr/>
            </a:pPr>
            <a:endParaRPr lang="tr-TR" dirty="0">
              <a:latin typeface="Roboto" panose="02000000000000000000" pitchFamily="2" charset="0"/>
              <a:ea typeface="Roboto" panose="02000000000000000000" pitchFamily="2" charset="0"/>
            </a:endParaRPr>
          </a:p>
          <a:p>
            <a:pPr eaLnBrk="1" fontAlgn="auto" hangingPunct="1">
              <a:spcBef>
                <a:spcPts val="0"/>
              </a:spcBef>
              <a:spcAft>
                <a:spcPts val="0"/>
              </a:spcAft>
              <a:defRPr/>
            </a:pPr>
            <a:endParaRPr lang="tr-TR" dirty="0"/>
          </a:p>
          <a:p>
            <a:pPr eaLnBrk="1" fontAlgn="auto" hangingPunct="1">
              <a:spcBef>
                <a:spcPts val="0"/>
              </a:spcBef>
              <a:spcAft>
                <a:spcPts val="0"/>
              </a:spcAft>
              <a:defRPr/>
            </a:pPr>
            <a:endParaRPr lang="tr-TR" dirty="0"/>
          </a:p>
        </p:txBody>
      </p:sp>
      <p:sp>
        <p:nvSpPr>
          <p:cNvPr id="105476" name="Slayt Numarası Yer Tutucusu 3">
            <a:extLst>
              <a:ext uri="{FF2B5EF4-FFF2-40B4-BE49-F238E27FC236}">
                <a16:creationId xmlns:a16="http://schemas.microsoft.com/office/drawing/2014/main" id="{5AE28DBF-FDFD-448E-83B6-AEA49CD1BA9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21FABFA-A70B-4390-A087-8823D490F412}" type="slidenum">
              <a:rPr lang="tr-TR" altLang="tr-TR" sz="1200" smtClean="0"/>
              <a:pPr/>
              <a:t>75</a:t>
            </a:fld>
            <a:endParaRPr lang="tr-TR" altLang="tr-TR"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ayt Resmi Yer Tutucusu 1">
            <a:extLst>
              <a:ext uri="{FF2B5EF4-FFF2-40B4-BE49-F238E27FC236}">
                <a16:creationId xmlns:a16="http://schemas.microsoft.com/office/drawing/2014/main" id="{F96B2D1F-FA3E-40EE-A6C5-B315E4829A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 Yer Tutucusu 2">
            <a:extLst>
              <a:ext uri="{FF2B5EF4-FFF2-40B4-BE49-F238E27FC236}">
                <a16:creationId xmlns:a16="http://schemas.microsoft.com/office/drawing/2014/main" id="{28110FA7-AB27-48A7-B225-4D2CB94B46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ts val="600"/>
              </a:spcAft>
            </a:pPr>
            <a:r>
              <a:rPr lang="tr-TR" altLang="tr-TR" sz="1000" b="1">
                <a:latin typeface="Roboto"/>
                <a:ea typeface="Roboto"/>
                <a:cs typeface="Roboto"/>
              </a:rPr>
              <a:t>Önerilen Süre: 15 sn.</a:t>
            </a:r>
          </a:p>
          <a:p>
            <a:pPr eaLnBrk="1" hangingPunct="1">
              <a:spcBef>
                <a:spcPct val="0"/>
              </a:spcBef>
            </a:pPr>
            <a:endParaRPr lang="tr-TR" altLang="tr-TR" sz="1000">
              <a:latin typeface="Roboto"/>
              <a:ea typeface="Roboto"/>
              <a:cs typeface="Roboto"/>
            </a:endParaRPr>
          </a:p>
          <a:p>
            <a:pPr algn="just" eaLnBrk="1" hangingPunct="1">
              <a:spcBef>
                <a:spcPct val="0"/>
              </a:spcBef>
              <a:spcAft>
                <a:spcPts val="600"/>
              </a:spcAft>
            </a:pPr>
            <a:r>
              <a:rPr lang="tr-TR" altLang="tr-TR" sz="1000">
                <a:latin typeface="Roboto"/>
                <a:ea typeface="Roboto"/>
                <a:cs typeface="Roboto"/>
              </a:rPr>
              <a:t>Bugün sizlerle paylaştığımız bilgileri çok daha fazla kişiye ulaştırmayı hedefliyoruz. Bunun için lütfen bu bilgileri sizler de çevrenizdeki kişilerle paylaşın ve eğitimlere katılması konusunda yönlendirici olun. Hepinize çok teşekkür ediyoruz. </a:t>
            </a:r>
          </a:p>
          <a:p>
            <a:pPr algn="just" eaLnBrk="1" hangingPunct="1">
              <a:spcBef>
                <a:spcPct val="0"/>
              </a:spcBef>
              <a:spcAft>
                <a:spcPts val="600"/>
              </a:spcAft>
            </a:pPr>
            <a:r>
              <a:rPr lang="tr-TR" altLang="tr-TR" sz="1000">
                <a:latin typeface="Roboto"/>
                <a:ea typeface="Roboto"/>
                <a:cs typeface="Roboto"/>
              </a:rPr>
              <a:t>Sorularınız var ise şimdi yanıtlayabilirim.</a:t>
            </a:r>
          </a:p>
          <a:p>
            <a:pPr algn="just" eaLnBrk="1" hangingPunct="1">
              <a:spcBef>
                <a:spcPct val="0"/>
              </a:spcBef>
              <a:spcAft>
                <a:spcPts val="600"/>
              </a:spcAft>
            </a:pPr>
            <a:endParaRPr lang="tr-TR" altLang="tr-TR" sz="1000">
              <a:latin typeface="Roboto"/>
              <a:ea typeface="Roboto"/>
              <a:cs typeface="Roboto"/>
            </a:endParaRPr>
          </a:p>
          <a:p>
            <a:pPr eaLnBrk="1" hangingPunct="1">
              <a:spcBef>
                <a:spcPct val="0"/>
              </a:spcBef>
            </a:pPr>
            <a:endParaRPr lang="tr-TR" altLang="tr-TR" sz="1000">
              <a:latin typeface="Roboto"/>
              <a:ea typeface="Roboto"/>
              <a:cs typeface="Roboto"/>
            </a:endParaRPr>
          </a:p>
          <a:p>
            <a:pPr eaLnBrk="1" hangingPunct="1">
              <a:spcBef>
                <a:spcPct val="0"/>
              </a:spcBef>
            </a:pPr>
            <a:endParaRPr lang="tr-TR" altLang="tr-TR"/>
          </a:p>
        </p:txBody>
      </p:sp>
      <p:sp>
        <p:nvSpPr>
          <p:cNvPr id="107524" name="Slayt Numarası Yer Tutucusu 3">
            <a:extLst>
              <a:ext uri="{FF2B5EF4-FFF2-40B4-BE49-F238E27FC236}">
                <a16:creationId xmlns:a16="http://schemas.microsoft.com/office/drawing/2014/main" id="{5FE32630-7B45-46C2-9630-57D3F71881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3E0BDA6E-C241-45C3-BFBB-18D8108C0B52}" type="slidenum">
              <a:rPr lang="tr-TR" altLang="tr-TR" sz="1200" smtClean="0"/>
              <a:pPr/>
              <a:t>76</a:t>
            </a:fld>
            <a:endParaRPr lang="tr-TR" altLang="tr-TR" sz="1200"/>
          </a:p>
        </p:txBody>
      </p:sp>
    </p:spTree>
  </p:cSld>
  <p:clrMapOvr>
    <a:masterClrMapping/>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https://tymm.meb.gov.tr/ogretim-programlari/ders/fizik-dersi</a:t>
            </a:r>
          </a:p>
          <a:p xmlns:a="http://schemas.openxmlformats.org/drawingml/2006/main">
            <a:r>
              <a:t>https://www.afad.gov.tr/deprem-nedir?v=1.0.23</a:t>
            </a:r>
          </a:p>
          <a:p xmlns:a="http://schemas.openxmlformats.org/drawingml/2006/main">
            <a:r>
              <a:t>https://www.usgs.gov/programs/earthquake-hazards/science/20-largest-earthquakes-world-1900</a:t>
            </a:r>
          </a:p>
          <a:p xmlns:a="http://schemas.openxmlformats.org/drawingml/2006/main">
            <a:r>
              <a:t>https://www.112.gov.tr/112-acm-projesi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2530" name="Rectangle 2"/>
          <p:cNvSpPr>
            <a:spLocks noGrp="1" noChangeArrowheads="1"/>
          </p:cNvSpPr>
          <p:nvPr>
            <p:ph type="ctrTitle" sz="quarter"/>
          </p:nvPr>
        </p:nvSpPr>
        <p:spPr>
          <a:xfrm>
            <a:off x="685800" y="1676400"/>
            <a:ext cx="7772400" cy="1828800"/>
          </a:xfrm>
        </p:spPr>
        <p:txBody>
          <a:bodyPr/>
          <a:lstStyle>
            <a:lvl1pPr>
              <a:defRPr/>
            </a:lvl1pPr>
          </a:lstStyle>
          <a:p>
            <a:pPr lvl="0"/>
            <a:r>
              <a:rPr lang="tr-TR" altLang="tr-TR" noProof="0"/>
              <a:t>Asıl başlık stili için tıklatın</a:t>
            </a:r>
          </a:p>
        </p:txBody>
      </p:sp>
      <p:sp>
        <p:nvSpPr>
          <p:cNvPr id="2253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tr-TR" altLang="tr-TR" noProof="0"/>
              <a:t>Asıl alt başlık stilini düzenlemek için tıklatın</a:t>
            </a:r>
          </a:p>
        </p:txBody>
      </p:sp>
      <p:sp>
        <p:nvSpPr>
          <p:cNvPr id="4" name="Rectangle 4">
            <a:extLst>
              <a:ext uri="{FF2B5EF4-FFF2-40B4-BE49-F238E27FC236}">
                <a16:creationId xmlns:a16="http://schemas.microsoft.com/office/drawing/2014/main" id="{AA6E0CEB-1DB1-4528-A532-06B8B9DE256E}"/>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1CC0F5D7-24B6-4DBC-A395-AF5FFB1B09E8}"/>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a:extLst>
              <a:ext uri="{FF2B5EF4-FFF2-40B4-BE49-F238E27FC236}">
                <a16:creationId xmlns:a16="http://schemas.microsoft.com/office/drawing/2014/main" id="{B71BAE13-D60D-4D45-911A-58A19172FCFB}"/>
              </a:ext>
            </a:extLst>
          </p:cNvPr>
          <p:cNvSpPr>
            <a:spLocks noGrp="1" noChangeArrowheads="1"/>
          </p:cNvSpPr>
          <p:nvPr>
            <p:ph type="sldNum" sz="quarter" idx="12"/>
          </p:nvPr>
        </p:nvSpPr>
        <p:spPr>
          <a:ln/>
        </p:spPr>
        <p:txBody>
          <a:bodyPr/>
          <a:lstStyle>
            <a:lvl1pPr>
              <a:defRPr/>
            </a:lvl1pPr>
          </a:lstStyle>
          <a:p>
            <a:pPr>
              <a:defRPr/>
            </a:pPr>
            <a:fld id="{5F9941DD-E040-4417-B46C-2571B27D9752}" type="slidenum">
              <a:rPr lang="tr-TR" altLang="tr-TR"/>
              <a:pPr>
                <a:defRPr/>
              </a:pPr>
              <a:t>‹#›</a:t>
            </a:fld>
            <a:endParaRPr lang="tr-TR" altLang="tr-TR"/>
          </a:p>
        </p:txBody>
      </p:sp>
    </p:spTree>
    <p:extLst>
      <p:ext uri="{BB962C8B-B14F-4D97-AF65-F5344CB8AC3E}">
        <p14:creationId xmlns:p14="http://schemas.microsoft.com/office/powerpoint/2010/main" val="51186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a:extLst>
              <a:ext uri="{FF2B5EF4-FFF2-40B4-BE49-F238E27FC236}">
                <a16:creationId xmlns:a16="http://schemas.microsoft.com/office/drawing/2014/main" id="{AAD53512-48B2-449C-9FB9-37D569BC0BE1}"/>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26E09D11-D8DD-4E1E-8549-F8CDE442E3DE}"/>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a:extLst>
              <a:ext uri="{FF2B5EF4-FFF2-40B4-BE49-F238E27FC236}">
                <a16:creationId xmlns:a16="http://schemas.microsoft.com/office/drawing/2014/main" id="{4C008E13-8E14-4BEF-88BF-0595E47C679B}"/>
              </a:ext>
            </a:extLst>
          </p:cNvPr>
          <p:cNvSpPr>
            <a:spLocks noGrp="1" noChangeArrowheads="1"/>
          </p:cNvSpPr>
          <p:nvPr>
            <p:ph type="sldNum" sz="quarter" idx="12"/>
          </p:nvPr>
        </p:nvSpPr>
        <p:spPr>
          <a:ln/>
        </p:spPr>
        <p:txBody>
          <a:bodyPr/>
          <a:lstStyle>
            <a:lvl1pPr>
              <a:defRPr/>
            </a:lvl1pPr>
          </a:lstStyle>
          <a:p>
            <a:pPr>
              <a:defRPr/>
            </a:pPr>
            <a:fld id="{C647436E-3666-4A49-8D0B-E206C95131B2}" type="slidenum">
              <a:rPr lang="tr-TR" altLang="tr-TR"/>
              <a:pPr>
                <a:defRPr/>
              </a:pPr>
              <a:t>‹#›</a:t>
            </a:fld>
            <a:endParaRPr lang="tr-TR" altLang="tr-TR"/>
          </a:p>
        </p:txBody>
      </p:sp>
    </p:spTree>
    <p:extLst>
      <p:ext uri="{BB962C8B-B14F-4D97-AF65-F5344CB8AC3E}">
        <p14:creationId xmlns:p14="http://schemas.microsoft.com/office/powerpoint/2010/main" val="1403254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a:extLst>
              <a:ext uri="{FF2B5EF4-FFF2-40B4-BE49-F238E27FC236}">
                <a16:creationId xmlns:a16="http://schemas.microsoft.com/office/drawing/2014/main" id="{48DBB8E4-242B-49FD-8700-364FEF42F2D7}"/>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19CB0C57-D730-4330-A620-99A84DAB2088}"/>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a:extLst>
              <a:ext uri="{FF2B5EF4-FFF2-40B4-BE49-F238E27FC236}">
                <a16:creationId xmlns:a16="http://schemas.microsoft.com/office/drawing/2014/main" id="{E0AB6C88-C0B4-48E8-8AFB-2185FA041C17}"/>
              </a:ext>
            </a:extLst>
          </p:cNvPr>
          <p:cNvSpPr>
            <a:spLocks noGrp="1" noChangeArrowheads="1"/>
          </p:cNvSpPr>
          <p:nvPr>
            <p:ph type="sldNum" sz="quarter" idx="12"/>
          </p:nvPr>
        </p:nvSpPr>
        <p:spPr>
          <a:ln/>
        </p:spPr>
        <p:txBody>
          <a:bodyPr/>
          <a:lstStyle>
            <a:lvl1pPr>
              <a:defRPr/>
            </a:lvl1pPr>
          </a:lstStyle>
          <a:p>
            <a:pPr>
              <a:defRPr/>
            </a:pPr>
            <a:fld id="{13E78D10-794C-49CF-873E-1ECF83FE1943}" type="slidenum">
              <a:rPr lang="tr-TR" altLang="tr-TR"/>
              <a:pPr>
                <a:defRPr/>
              </a:pPr>
              <a:t>‹#›</a:t>
            </a:fld>
            <a:endParaRPr lang="tr-TR" altLang="tr-TR"/>
          </a:p>
        </p:txBody>
      </p:sp>
    </p:spTree>
    <p:extLst>
      <p:ext uri="{BB962C8B-B14F-4D97-AF65-F5344CB8AC3E}">
        <p14:creationId xmlns:p14="http://schemas.microsoft.com/office/powerpoint/2010/main" val="37631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a:extLst>
              <a:ext uri="{FF2B5EF4-FFF2-40B4-BE49-F238E27FC236}">
                <a16:creationId xmlns:a16="http://schemas.microsoft.com/office/drawing/2014/main" id="{CF9C4F95-8C34-4EAE-87A9-3531DC530CB2}"/>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8400960E-3580-4585-A118-15E48A56FF35}"/>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a:extLst>
              <a:ext uri="{FF2B5EF4-FFF2-40B4-BE49-F238E27FC236}">
                <a16:creationId xmlns:a16="http://schemas.microsoft.com/office/drawing/2014/main" id="{0676A199-2876-4F31-9CC7-0896782AE340}"/>
              </a:ext>
            </a:extLst>
          </p:cNvPr>
          <p:cNvSpPr>
            <a:spLocks noGrp="1" noChangeArrowheads="1"/>
          </p:cNvSpPr>
          <p:nvPr>
            <p:ph type="sldNum" sz="quarter" idx="12"/>
          </p:nvPr>
        </p:nvSpPr>
        <p:spPr>
          <a:ln/>
        </p:spPr>
        <p:txBody>
          <a:bodyPr/>
          <a:lstStyle>
            <a:lvl1pPr>
              <a:defRPr/>
            </a:lvl1pPr>
          </a:lstStyle>
          <a:p>
            <a:pPr>
              <a:defRPr/>
            </a:pPr>
            <a:fld id="{B2449AF4-83DB-45DC-9AB5-F31261864BBC}" type="slidenum">
              <a:rPr lang="tr-TR" altLang="tr-TR"/>
              <a:pPr>
                <a:defRPr/>
              </a:pPr>
              <a:t>‹#›</a:t>
            </a:fld>
            <a:endParaRPr lang="tr-TR" altLang="tr-TR"/>
          </a:p>
        </p:txBody>
      </p:sp>
    </p:spTree>
    <p:extLst>
      <p:ext uri="{BB962C8B-B14F-4D97-AF65-F5344CB8AC3E}">
        <p14:creationId xmlns:p14="http://schemas.microsoft.com/office/powerpoint/2010/main" val="1581910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a:extLst>
              <a:ext uri="{FF2B5EF4-FFF2-40B4-BE49-F238E27FC236}">
                <a16:creationId xmlns:a16="http://schemas.microsoft.com/office/drawing/2014/main" id="{C91A3A9B-B3ED-4F29-B337-3E6F5562DAC5}"/>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8" name="Rectangle 5">
            <a:extLst>
              <a:ext uri="{FF2B5EF4-FFF2-40B4-BE49-F238E27FC236}">
                <a16:creationId xmlns:a16="http://schemas.microsoft.com/office/drawing/2014/main" id="{7DA91FE1-EE73-4A98-8B42-60AAB353F8B0}"/>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9" name="Rectangle 6">
            <a:extLst>
              <a:ext uri="{FF2B5EF4-FFF2-40B4-BE49-F238E27FC236}">
                <a16:creationId xmlns:a16="http://schemas.microsoft.com/office/drawing/2014/main" id="{0CDE1127-7173-4153-A0DF-97B142D37AF2}"/>
              </a:ext>
            </a:extLst>
          </p:cNvPr>
          <p:cNvSpPr>
            <a:spLocks noGrp="1" noChangeArrowheads="1"/>
          </p:cNvSpPr>
          <p:nvPr>
            <p:ph type="sldNum" sz="quarter" idx="12"/>
          </p:nvPr>
        </p:nvSpPr>
        <p:spPr>
          <a:ln/>
        </p:spPr>
        <p:txBody>
          <a:bodyPr/>
          <a:lstStyle>
            <a:lvl1pPr>
              <a:defRPr/>
            </a:lvl1pPr>
          </a:lstStyle>
          <a:p>
            <a:pPr>
              <a:defRPr/>
            </a:pPr>
            <a:fld id="{23F4C8A9-8250-49B9-9A82-05E044348CAF}" type="slidenum">
              <a:rPr lang="tr-TR" altLang="tr-TR"/>
              <a:pPr>
                <a:defRPr/>
              </a:pPr>
              <a:t>‹#›</a:t>
            </a:fld>
            <a:endParaRPr lang="tr-TR" altLang="tr-TR"/>
          </a:p>
        </p:txBody>
      </p:sp>
    </p:spTree>
    <p:extLst>
      <p:ext uri="{BB962C8B-B14F-4D97-AF65-F5344CB8AC3E}">
        <p14:creationId xmlns:p14="http://schemas.microsoft.com/office/powerpoint/2010/main" val="4176376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4">
            <a:extLst>
              <a:ext uri="{FF2B5EF4-FFF2-40B4-BE49-F238E27FC236}">
                <a16:creationId xmlns:a16="http://schemas.microsoft.com/office/drawing/2014/main" id="{3DD3779E-634E-4843-841E-177D97D01433}"/>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4" name="Rectangle 5">
            <a:extLst>
              <a:ext uri="{FF2B5EF4-FFF2-40B4-BE49-F238E27FC236}">
                <a16:creationId xmlns:a16="http://schemas.microsoft.com/office/drawing/2014/main" id="{BAD7B4A1-D48D-42AF-B1DC-E896AECEC030}"/>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5" name="Rectangle 6">
            <a:extLst>
              <a:ext uri="{FF2B5EF4-FFF2-40B4-BE49-F238E27FC236}">
                <a16:creationId xmlns:a16="http://schemas.microsoft.com/office/drawing/2014/main" id="{B73537E6-D1EB-44EF-8139-F45A656DE95C}"/>
              </a:ext>
            </a:extLst>
          </p:cNvPr>
          <p:cNvSpPr>
            <a:spLocks noGrp="1" noChangeArrowheads="1"/>
          </p:cNvSpPr>
          <p:nvPr>
            <p:ph type="sldNum" sz="quarter" idx="12"/>
          </p:nvPr>
        </p:nvSpPr>
        <p:spPr>
          <a:ln/>
        </p:spPr>
        <p:txBody>
          <a:bodyPr/>
          <a:lstStyle>
            <a:lvl1pPr>
              <a:defRPr/>
            </a:lvl1pPr>
          </a:lstStyle>
          <a:p>
            <a:pPr>
              <a:defRPr/>
            </a:pPr>
            <a:fld id="{67827147-26BC-40C4-8724-E1D499A46482}" type="slidenum">
              <a:rPr lang="tr-TR" altLang="tr-TR"/>
              <a:pPr>
                <a:defRPr/>
              </a:pPr>
              <a:t>‹#›</a:t>
            </a:fld>
            <a:endParaRPr lang="tr-TR" altLang="tr-TR"/>
          </a:p>
        </p:txBody>
      </p:sp>
    </p:spTree>
    <p:extLst>
      <p:ext uri="{BB962C8B-B14F-4D97-AF65-F5344CB8AC3E}">
        <p14:creationId xmlns:p14="http://schemas.microsoft.com/office/powerpoint/2010/main" val="79633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20025FE-FECB-4BFC-A874-3DCD81C8D238}"/>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3" name="Rectangle 5">
            <a:extLst>
              <a:ext uri="{FF2B5EF4-FFF2-40B4-BE49-F238E27FC236}">
                <a16:creationId xmlns:a16="http://schemas.microsoft.com/office/drawing/2014/main" id="{320F617C-5A69-46E9-B4FE-F3837C32A851}"/>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4" name="Rectangle 6">
            <a:extLst>
              <a:ext uri="{FF2B5EF4-FFF2-40B4-BE49-F238E27FC236}">
                <a16:creationId xmlns:a16="http://schemas.microsoft.com/office/drawing/2014/main" id="{81F5363A-0194-4415-978C-7C772C4456B2}"/>
              </a:ext>
            </a:extLst>
          </p:cNvPr>
          <p:cNvSpPr>
            <a:spLocks noGrp="1" noChangeArrowheads="1"/>
          </p:cNvSpPr>
          <p:nvPr>
            <p:ph type="sldNum" sz="quarter" idx="12"/>
          </p:nvPr>
        </p:nvSpPr>
        <p:spPr>
          <a:ln/>
        </p:spPr>
        <p:txBody>
          <a:bodyPr/>
          <a:lstStyle>
            <a:lvl1pPr>
              <a:defRPr/>
            </a:lvl1pPr>
          </a:lstStyle>
          <a:p>
            <a:pPr>
              <a:defRPr/>
            </a:pPr>
            <a:fld id="{6EF12A21-1A92-4688-8E6D-32E3A369FCF6}" type="slidenum">
              <a:rPr lang="tr-TR" altLang="tr-TR"/>
              <a:pPr>
                <a:defRPr/>
              </a:pPr>
              <a:t>‹#›</a:t>
            </a:fld>
            <a:endParaRPr lang="tr-TR" altLang="tr-TR"/>
          </a:p>
        </p:txBody>
      </p:sp>
    </p:spTree>
    <p:extLst>
      <p:ext uri="{BB962C8B-B14F-4D97-AF65-F5344CB8AC3E}">
        <p14:creationId xmlns:p14="http://schemas.microsoft.com/office/powerpoint/2010/main" val="2479601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a:extLst>
              <a:ext uri="{FF2B5EF4-FFF2-40B4-BE49-F238E27FC236}">
                <a16:creationId xmlns:a16="http://schemas.microsoft.com/office/drawing/2014/main" id="{99AD5BFD-0830-4FBF-A4E1-7B10F2AE59E5}"/>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3612D9E3-5FC0-4F22-B40E-7F58E520CC46}"/>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a:extLst>
              <a:ext uri="{FF2B5EF4-FFF2-40B4-BE49-F238E27FC236}">
                <a16:creationId xmlns:a16="http://schemas.microsoft.com/office/drawing/2014/main" id="{9A799AA1-5E62-4F28-B7E9-38A4F6B0B789}"/>
              </a:ext>
            </a:extLst>
          </p:cNvPr>
          <p:cNvSpPr>
            <a:spLocks noGrp="1" noChangeArrowheads="1"/>
          </p:cNvSpPr>
          <p:nvPr>
            <p:ph type="sldNum" sz="quarter" idx="12"/>
          </p:nvPr>
        </p:nvSpPr>
        <p:spPr>
          <a:ln/>
        </p:spPr>
        <p:txBody>
          <a:bodyPr/>
          <a:lstStyle>
            <a:lvl1pPr>
              <a:defRPr/>
            </a:lvl1pPr>
          </a:lstStyle>
          <a:p>
            <a:pPr>
              <a:defRPr/>
            </a:pPr>
            <a:fld id="{F71E1F1E-68B1-45C0-97D5-A9E57B89D464}" type="slidenum">
              <a:rPr lang="tr-TR" altLang="tr-TR"/>
              <a:pPr>
                <a:defRPr/>
              </a:pPr>
              <a:t>‹#›</a:t>
            </a:fld>
            <a:endParaRPr lang="tr-TR" altLang="tr-TR"/>
          </a:p>
        </p:txBody>
      </p:sp>
    </p:spTree>
    <p:extLst>
      <p:ext uri="{BB962C8B-B14F-4D97-AF65-F5344CB8AC3E}">
        <p14:creationId xmlns:p14="http://schemas.microsoft.com/office/powerpoint/2010/main" val="3209754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a:extLst>
              <a:ext uri="{FF2B5EF4-FFF2-40B4-BE49-F238E27FC236}">
                <a16:creationId xmlns:a16="http://schemas.microsoft.com/office/drawing/2014/main" id="{7E4D534C-E60E-4BE4-A390-ED74A617733C}"/>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6" name="Rectangle 5">
            <a:extLst>
              <a:ext uri="{FF2B5EF4-FFF2-40B4-BE49-F238E27FC236}">
                <a16:creationId xmlns:a16="http://schemas.microsoft.com/office/drawing/2014/main" id="{3A21D753-8813-4AE1-8211-32DACC84CF9C}"/>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7" name="Rectangle 6">
            <a:extLst>
              <a:ext uri="{FF2B5EF4-FFF2-40B4-BE49-F238E27FC236}">
                <a16:creationId xmlns:a16="http://schemas.microsoft.com/office/drawing/2014/main" id="{560F73A0-5E32-40AD-8DAF-C75DC63736E1}"/>
              </a:ext>
            </a:extLst>
          </p:cNvPr>
          <p:cNvSpPr>
            <a:spLocks noGrp="1" noChangeArrowheads="1"/>
          </p:cNvSpPr>
          <p:nvPr>
            <p:ph type="sldNum" sz="quarter" idx="12"/>
          </p:nvPr>
        </p:nvSpPr>
        <p:spPr>
          <a:ln/>
        </p:spPr>
        <p:txBody>
          <a:bodyPr/>
          <a:lstStyle>
            <a:lvl1pPr>
              <a:defRPr/>
            </a:lvl1pPr>
          </a:lstStyle>
          <a:p>
            <a:pPr>
              <a:defRPr/>
            </a:pPr>
            <a:fld id="{3F380867-A871-48ED-B06F-5B8740A003B8}" type="slidenum">
              <a:rPr lang="tr-TR" altLang="tr-TR"/>
              <a:pPr>
                <a:defRPr/>
              </a:pPr>
              <a:t>‹#›</a:t>
            </a:fld>
            <a:endParaRPr lang="tr-TR" altLang="tr-TR"/>
          </a:p>
        </p:txBody>
      </p:sp>
    </p:spTree>
    <p:extLst>
      <p:ext uri="{BB962C8B-B14F-4D97-AF65-F5344CB8AC3E}">
        <p14:creationId xmlns:p14="http://schemas.microsoft.com/office/powerpoint/2010/main" val="302274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a:extLst>
              <a:ext uri="{FF2B5EF4-FFF2-40B4-BE49-F238E27FC236}">
                <a16:creationId xmlns:a16="http://schemas.microsoft.com/office/drawing/2014/main" id="{01387951-4C41-4385-989C-08B6BF7546E9}"/>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44C28C90-FE17-41EC-91AB-079FE8FEFFDB}"/>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a:extLst>
              <a:ext uri="{FF2B5EF4-FFF2-40B4-BE49-F238E27FC236}">
                <a16:creationId xmlns:a16="http://schemas.microsoft.com/office/drawing/2014/main" id="{07CD41A2-13B1-43E0-9964-244ACEC2BEA7}"/>
              </a:ext>
            </a:extLst>
          </p:cNvPr>
          <p:cNvSpPr>
            <a:spLocks noGrp="1" noChangeArrowheads="1"/>
          </p:cNvSpPr>
          <p:nvPr>
            <p:ph type="sldNum" sz="quarter" idx="12"/>
          </p:nvPr>
        </p:nvSpPr>
        <p:spPr>
          <a:ln/>
        </p:spPr>
        <p:txBody>
          <a:bodyPr/>
          <a:lstStyle>
            <a:lvl1pPr>
              <a:defRPr/>
            </a:lvl1pPr>
          </a:lstStyle>
          <a:p>
            <a:pPr>
              <a:defRPr/>
            </a:pPr>
            <a:fld id="{F80F410A-FBDC-4E9C-9B46-07C31045549D}" type="slidenum">
              <a:rPr lang="tr-TR" altLang="tr-TR"/>
              <a:pPr>
                <a:defRPr/>
              </a:pPr>
              <a:t>‹#›</a:t>
            </a:fld>
            <a:endParaRPr lang="tr-TR" altLang="tr-TR"/>
          </a:p>
        </p:txBody>
      </p:sp>
    </p:spTree>
    <p:extLst>
      <p:ext uri="{BB962C8B-B14F-4D97-AF65-F5344CB8AC3E}">
        <p14:creationId xmlns:p14="http://schemas.microsoft.com/office/powerpoint/2010/main" val="3867481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381000"/>
            <a:ext cx="2057400" cy="57150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381000"/>
            <a:ext cx="6019800" cy="57150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a:extLst>
              <a:ext uri="{FF2B5EF4-FFF2-40B4-BE49-F238E27FC236}">
                <a16:creationId xmlns:a16="http://schemas.microsoft.com/office/drawing/2014/main" id="{169CD281-9482-481F-958B-389BFAF2FE84}"/>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5" name="Rectangle 5">
            <a:extLst>
              <a:ext uri="{FF2B5EF4-FFF2-40B4-BE49-F238E27FC236}">
                <a16:creationId xmlns:a16="http://schemas.microsoft.com/office/drawing/2014/main" id="{E86B2D5F-A3B6-4EFC-BB65-E1BED25B92F3}"/>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6" name="Rectangle 6">
            <a:extLst>
              <a:ext uri="{FF2B5EF4-FFF2-40B4-BE49-F238E27FC236}">
                <a16:creationId xmlns:a16="http://schemas.microsoft.com/office/drawing/2014/main" id="{8DA6815B-F0AA-461E-B776-FC07095DE503}"/>
              </a:ext>
            </a:extLst>
          </p:cNvPr>
          <p:cNvSpPr>
            <a:spLocks noGrp="1" noChangeArrowheads="1"/>
          </p:cNvSpPr>
          <p:nvPr>
            <p:ph type="sldNum" sz="quarter" idx="12"/>
          </p:nvPr>
        </p:nvSpPr>
        <p:spPr>
          <a:ln/>
        </p:spPr>
        <p:txBody>
          <a:bodyPr/>
          <a:lstStyle>
            <a:lvl1pPr>
              <a:defRPr/>
            </a:lvl1pPr>
          </a:lstStyle>
          <a:p>
            <a:pPr>
              <a:defRPr/>
            </a:pPr>
            <a:fld id="{1829F162-F7CF-48F6-A4D1-4717C2E955BB}" type="slidenum">
              <a:rPr lang="tr-TR" altLang="tr-TR"/>
              <a:pPr>
                <a:defRPr/>
              </a:pPr>
              <a:t>‹#›</a:t>
            </a:fld>
            <a:endParaRPr lang="tr-TR" altLang="tr-TR"/>
          </a:p>
        </p:txBody>
      </p:sp>
    </p:spTree>
    <p:extLst>
      <p:ext uri="{BB962C8B-B14F-4D97-AF65-F5344CB8AC3E}">
        <p14:creationId xmlns:p14="http://schemas.microsoft.com/office/powerpoint/2010/main" val="4226341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381000"/>
            <a:ext cx="8229600" cy="5715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4">
            <a:extLst>
              <a:ext uri="{FF2B5EF4-FFF2-40B4-BE49-F238E27FC236}">
                <a16:creationId xmlns:a16="http://schemas.microsoft.com/office/drawing/2014/main" id="{018ED367-62E5-4DFE-8653-05D4E6256625}"/>
              </a:ext>
            </a:extLst>
          </p:cNvPr>
          <p:cNvSpPr>
            <a:spLocks noGrp="1" noChangeArrowheads="1"/>
          </p:cNvSpPr>
          <p:nvPr>
            <p:ph type="dt" sz="half" idx="10"/>
          </p:nvPr>
        </p:nvSpPr>
        <p:spPr>
          <a:ln/>
        </p:spPr>
        <p:txBody>
          <a:bodyPr/>
          <a:lstStyle>
            <a:lvl1pPr>
              <a:defRPr/>
            </a:lvl1pPr>
          </a:lstStyle>
          <a:p>
            <a:pPr>
              <a:defRPr/>
            </a:pPr>
            <a:endParaRPr lang="tr-TR" altLang="tr-TR"/>
          </a:p>
        </p:txBody>
      </p:sp>
      <p:sp>
        <p:nvSpPr>
          <p:cNvPr id="4" name="Rectangle 5">
            <a:extLst>
              <a:ext uri="{FF2B5EF4-FFF2-40B4-BE49-F238E27FC236}">
                <a16:creationId xmlns:a16="http://schemas.microsoft.com/office/drawing/2014/main" id="{5907C00C-2721-4DA8-A629-A27451CA3C7A}"/>
              </a:ext>
            </a:extLst>
          </p:cNvPr>
          <p:cNvSpPr>
            <a:spLocks noGrp="1" noChangeArrowheads="1"/>
          </p:cNvSpPr>
          <p:nvPr>
            <p:ph type="ftr" sz="quarter" idx="11"/>
          </p:nvPr>
        </p:nvSpPr>
        <p:spPr>
          <a:ln/>
        </p:spPr>
        <p:txBody>
          <a:bodyPr/>
          <a:lstStyle>
            <a:lvl1pPr>
              <a:defRPr/>
            </a:lvl1pPr>
          </a:lstStyle>
          <a:p>
            <a:pPr>
              <a:defRPr/>
            </a:pPr>
            <a:endParaRPr lang="tr-TR" altLang="tr-TR"/>
          </a:p>
        </p:txBody>
      </p:sp>
      <p:sp>
        <p:nvSpPr>
          <p:cNvPr id="5" name="Rectangle 6">
            <a:extLst>
              <a:ext uri="{FF2B5EF4-FFF2-40B4-BE49-F238E27FC236}">
                <a16:creationId xmlns:a16="http://schemas.microsoft.com/office/drawing/2014/main" id="{18247CCF-F20A-44E1-9B3C-EDB6A091BBD6}"/>
              </a:ext>
            </a:extLst>
          </p:cNvPr>
          <p:cNvSpPr>
            <a:spLocks noGrp="1" noChangeArrowheads="1"/>
          </p:cNvSpPr>
          <p:nvPr>
            <p:ph type="sldNum" sz="quarter" idx="12"/>
          </p:nvPr>
        </p:nvSpPr>
        <p:spPr>
          <a:ln/>
        </p:spPr>
        <p:txBody>
          <a:bodyPr/>
          <a:lstStyle>
            <a:lvl1pPr>
              <a:defRPr/>
            </a:lvl1pPr>
          </a:lstStyle>
          <a:p>
            <a:pPr>
              <a:defRPr/>
            </a:pPr>
            <a:fld id="{27D48CB0-9576-49E3-B0FB-36C2F06308E2}" type="slidenum">
              <a:rPr lang="tr-TR" altLang="tr-TR"/>
              <a:pPr>
                <a:defRPr/>
              </a:pPr>
              <a:t>‹#›</a:t>
            </a:fld>
            <a:endParaRPr lang="tr-TR" altLang="tr-TR"/>
          </a:p>
        </p:txBody>
      </p:sp>
    </p:spTree>
    <p:extLst>
      <p:ext uri="{BB962C8B-B14F-4D97-AF65-F5344CB8AC3E}">
        <p14:creationId xmlns:p14="http://schemas.microsoft.com/office/powerpoint/2010/main" val="329192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03FB223-A8E3-4321-9093-2904744D0125}"/>
              </a:ext>
            </a:extLst>
          </p:cNvPr>
          <p:cNvSpPr>
            <a:spLocks noGrp="1" noChangeArrowheads="1"/>
          </p:cNvSpPr>
          <p:nvPr>
            <p:ph type="title"/>
          </p:nvPr>
        </p:nvSpPr>
        <p:spPr bwMode="auto">
          <a:xfrm>
            <a:off x="457200" y="381000"/>
            <a:ext cx="8229600" cy="13716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tr-TR" altLang="tr-TR"/>
              <a:t>Asıl başlık stili için tıklatın</a:t>
            </a:r>
          </a:p>
        </p:txBody>
      </p:sp>
      <p:sp>
        <p:nvSpPr>
          <p:cNvPr id="21507" name="Rectangle 3">
            <a:extLst>
              <a:ext uri="{FF2B5EF4-FFF2-40B4-BE49-F238E27FC236}">
                <a16:creationId xmlns:a16="http://schemas.microsoft.com/office/drawing/2014/main" id="{A2AFE2D1-5C3D-46F7-B861-B5D833875A1E}"/>
              </a:ext>
            </a:extLst>
          </p:cNvPr>
          <p:cNvSpPr>
            <a:spLocks noGrp="1" noChangeArrowheads="1"/>
          </p:cNvSpPr>
          <p:nvPr>
            <p:ph type="body" idx="1"/>
          </p:nvPr>
        </p:nvSpPr>
        <p:spPr bwMode="auto">
          <a:xfrm>
            <a:off x="457200" y="1981200"/>
            <a:ext cx="82296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21508" name="Rectangle 4">
            <a:extLst>
              <a:ext uri="{FF2B5EF4-FFF2-40B4-BE49-F238E27FC236}">
                <a16:creationId xmlns:a16="http://schemas.microsoft.com/office/drawing/2014/main" id="{73CB0D47-5E80-405C-AB28-8377124336D4}"/>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tr-TR" altLang="tr-TR"/>
          </a:p>
        </p:txBody>
      </p:sp>
      <p:sp>
        <p:nvSpPr>
          <p:cNvPr id="21509" name="Rectangle 5">
            <a:extLst>
              <a:ext uri="{FF2B5EF4-FFF2-40B4-BE49-F238E27FC236}">
                <a16:creationId xmlns:a16="http://schemas.microsoft.com/office/drawing/2014/main" id="{3F3B1D03-C405-455A-8D5F-E29848D9E01D}"/>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tr-TR" altLang="tr-TR"/>
          </a:p>
        </p:txBody>
      </p:sp>
      <p:sp>
        <p:nvSpPr>
          <p:cNvPr id="21510" name="Rectangle 6">
            <a:extLst>
              <a:ext uri="{FF2B5EF4-FFF2-40B4-BE49-F238E27FC236}">
                <a16:creationId xmlns:a16="http://schemas.microsoft.com/office/drawing/2014/main" id="{9B6DECE6-3341-4DB6-826C-940EE8E6B645}"/>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A7E8138C-18A7-4860-A37A-33F0E94FF977}" type="slidenum">
              <a:rPr lang="tr-TR" altLang="tr-TR"/>
              <a:pPr>
                <a:defRPr/>
              </a:pPr>
              <a:t>‹#›</a:t>
            </a:fld>
            <a:endParaRPr lang="tr-TR" altLang="tr-TR"/>
          </a:p>
        </p:txBody>
      </p:sp>
    </p:spTree>
  </p:cSld>
  <p:clrMap bg1="dk2" tx1="lt1" bg2="dk1"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com.tr/imgres?imgurl=http://imganaliz.hurriyet.com.tr/LiveImages%255CYeniFotoAnaliz%255C168%255C1900%27den%2520bu%2520yana%2520en%2520b%C3%BCy%C3%BCk%252010%2520deprem%255C06.jpg&amp;imgrefurl=http://www.forumgercek.com/showthread.php%3Ft%3D68980&amp;h=362&amp;w=470&amp;sz=43&amp;tbnid=HKLlfg65eLyO2M:&amp;tbnh=99&amp;tbnw=129&amp;prev=/images%3Fq%3D28%2BMart%2B1964%2BAlaska%2BDepremi%2B(9.2)%2Bfoto%25C4%259Fraflar%25C4%25B1&amp;zoom=0&amp;q=28+Mart+1964+Alaska+Depremi+(9.2)+foto%C4%9Fraflar%C4%B1&amp;hl=tr&amp;usg=__MOYZf_bE8ircMMiWw2MqHN9tVz4=&amp;sa=X&amp;ei=jIdRTYXEJMOVswbpnNjvBg&amp;ved=0CCEQ9QEwBA" TargetMode="Externa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hyperlink" Target="http://img461.imageshack.us/img461/4783/75qx.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g458.imageshack.us/img458/5026/19jb.jpg" TargetMode="Externa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hyperlink" Target="http://img461.imageshack.us/img461/5669/46co.jpg"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9.emf"/></Relationships>
</file>

<file path=ppt/slides/_rels/slide53.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image" Target="../media/image60.png"/><Relationship Id="rId7" Type="http://schemas.openxmlformats.org/officeDocument/2006/relationships/image" Target="../media/image64.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3.emf"/><Relationship Id="rId5" Type="http://schemas.openxmlformats.org/officeDocument/2006/relationships/image" Target="../media/image62.emf"/><Relationship Id="rId10" Type="http://schemas.openxmlformats.org/officeDocument/2006/relationships/image" Target="../media/image67.emf"/><Relationship Id="rId4" Type="http://schemas.openxmlformats.org/officeDocument/2006/relationships/image" Target="../media/image61.emf"/><Relationship Id="rId9" Type="http://schemas.openxmlformats.org/officeDocument/2006/relationships/image" Target="../media/image66.emf"/></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8" Type="http://schemas.openxmlformats.org/officeDocument/2006/relationships/image" Target="../media/image75.emf"/><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file:///C:\Users\ozgur.bostanci\Desktop\AFET%20B&#304;L&#304;NC&#304;\&#304;SMEP_VERS&#304;YON_1\B&#304;REYVEA&#304;LELER&#304;&#199;&#304;N_1\2%20E&#287;itmen%20E&#287;itimi%20PRO%20Sunumu\Sunum%20Paketi\Ya&#351;am-Alan&#305;ndaki-Tehlikeler.wmv" TargetMode="Externa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0.emf"/><Relationship Id="rId5" Type="http://schemas.openxmlformats.org/officeDocument/2006/relationships/image" Target="../media/image79.png"/><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2.emf"/><Relationship Id="rId4" Type="http://schemas.openxmlformats.org/officeDocument/2006/relationships/image" Target="../media/image78.png"/></Relationships>
</file>

<file path=ppt/slides/_rels/slide59.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image" Target="../media/image83.jpeg"/><Relationship Id="rId7" Type="http://schemas.openxmlformats.org/officeDocument/2006/relationships/image" Target="../media/image87.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60.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gi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2.gif"/><Relationship Id="rId5" Type="http://schemas.openxmlformats.org/officeDocument/2006/relationships/image" Target="../media/image91.gif"/><Relationship Id="rId4" Type="http://schemas.openxmlformats.org/officeDocument/2006/relationships/image" Target="../media/image90.gif"/></Relationships>
</file>

<file path=ppt/slides/_rels/slide6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emf"/></Relationships>
</file>

<file path=ppt/slides/_rels/slide6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emf"/><Relationship Id="rId12" Type="http://schemas.openxmlformats.org/officeDocument/2006/relationships/image" Target="../media/image106.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0.emf"/><Relationship Id="rId11" Type="http://schemas.openxmlformats.org/officeDocument/2006/relationships/image" Target="../media/image105.emf"/><Relationship Id="rId5" Type="http://schemas.openxmlformats.org/officeDocument/2006/relationships/image" Target="../media/image99.gif"/><Relationship Id="rId10" Type="http://schemas.openxmlformats.org/officeDocument/2006/relationships/image" Target="../media/image104.emf"/><Relationship Id="rId4" Type="http://schemas.openxmlformats.org/officeDocument/2006/relationships/image" Target="../media/image98.jpeg"/><Relationship Id="rId9" Type="http://schemas.openxmlformats.org/officeDocument/2006/relationships/image" Target="../media/image103.emf"/></Relationships>
</file>

<file path=ppt/slides/_rels/slide6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114.png"/><Relationship Id="rId4" Type="http://schemas.openxmlformats.org/officeDocument/2006/relationships/image" Target="../media/image108.png"/><Relationship Id="rId9" Type="http://schemas.openxmlformats.org/officeDocument/2006/relationships/image" Target="../media/image113.png"/></Relationships>
</file>

<file path=ppt/slides/_rels/slide64.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5.png"/><Relationship Id="rId7" Type="http://schemas.openxmlformats.org/officeDocument/2006/relationships/image" Target="../media/image11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78.png"/><Relationship Id="rId9" Type="http://schemas.openxmlformats.org/officeDocument/2006/relationships/image" Target="../media/image120.png"/></Relationships>
</file>

<file path=ppt/slides/_rels/slide65.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10" Type="http://schemas.openxmlformats.org/officeDocument/2006/relationships/image" Target="../media/image130.emf"/><Relationship Id="rId4" Type="http://schemas.openxmlformats.org/officeDocument/2006/relationships/image" Target="../media/image124.png"/><Relationship Id="rId9" Type="http://schemas.openxmlformats.org/officeDocument/2006/relationships/image" Target="../media/image129.png"/></Relationships>
</file>

<file path=ppt/slides/_rels/slide66.xml.rels><?xml version="1.0" encoding="UTF-8" standalone="yes"?>
<Relationships xmlns="http://schemas.openxmlformats.org/package/2006/relationships"><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file:///C:\Users\ozgur.bostanci\Desktop\AFET%20B&#304;L&#304;NC&#304;\&#304;SMEP_VERS&#304;YON_1\B&#304;REYVEA&#304;LELER&#304;&#199;&#304;N_1\2%20E&#287;itmen%20E&#287;itimi%20PRO%20Sunumu\Sunum%20Paketi\&#199;&#246;k-Kapan-Tutun.wmv" TargetMode="External"/><Relationship Id="rId4" Type="http://schemas.openxmlformats.org/officeDocument/2006/relationships/image" Target="../media/image136.png"/></Relationships>
</file>

<file path=ppt/slides/_rels/slide6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6.jpeg"/></Relationships>
</file>

<file path=ppt/slides/_rels/slide6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06.jpeg"/><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7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73.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74.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7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7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65.png"/></Relationships>
</file>

<file path=ppt/slides/_rels/slide77.xml.rels><?xml version="1.0" encoding="UTF-8" standalone="yes"?>
<Relationships xmlns="http://schemas.openxmlformats.org/package/2006/relationships"><Relationship Id="rId8" Type="http://schemas.openxmlformats.org/officeDocument/2006/relationships/hyperlink" Target="https://www.youtube.com/channel/UCQOkjpEbLdYPBoT6ikP5h4g" TargetMode="External"/><Relationship Id="rId3" Type="http://schemas.openxmlformats.org/officeDocument/2006/relationships/hyperlink" Target="http://www.etkinlikpaylas.com/" TargetMode="External"/><Relationship Id="rId7" Type="http://schemas.openxmlformats.org/officeDocument/2006/relationships/hyperlink" Target="https://www.instagram.com/etkinlikpaylascom" TargetMode="External"/><Relationship Id="rId2" Type="http://schemas.openxmlformats.org/officeDocument/2006/relationships/hyperlink" Target="https://www.etkinlikpaylas.com/fizik-konu-anlatim-videolari" TargetMode="External"/><Relationship Id="rId1" Type="http://schemas.openxmlformats.org/officeDocument/2006/relationships/slideLayout" Target="../slideLayouts/slideLayout2.xml"/><Relationship Id="rId6" Type="http://schemas.openxmlformats.org/officeDocument/2006/relationships/hyperlink" Target="https://twitter.com/etknlk" TargetMode="External"/><Relationship Id="rId5" Type="http://schemas.openxmlformats.org/officeDocument/2006/relationships/hyperlink" Target="https://www.facebook.com/etknlkpyls" TargetMode="External"/><Relationship Id="rId4" Type="http://schemas.openxmlformats.org/officeDocument/2006/relationships/hyperlink" Target="https://t.me/s/etkinlikpaylas" TargetMode="External"/><Relationship Id="rIdNotes77" Type="http://schemas.openxmlformats.org/officeDocument/2006/relationships/notesSlide" Target="../notesSlides/notesSlide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
            <a:extLst xmlns:a="http://schemas.openxmlformats.org/drawingml/2006/main">
              <a:ext uri="{FF2B5EF4-FFF2-40B4-BE49-F238E27FC236}">
                <a16:creationId xmlns:a16="http://schemas.microsoft.com/office/drawing/2014/main" id="{9BC80D09-2C65-437A-B284-18B854F68B22}"/>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ve afet farkındalığı</a:t>
            </a:r>
          </a:p>
        </p:txBody>
      </p:sp>
      <p:sp>
        <p:nvSpPr>
          <p:cNvPr id="2" name="CorrectionBody-1">
            <a:extLst xmlns:a="http://schemas.openxmlformats.org/drawingml/2006/main">
              <a:ext uri="{FF2B5EF4-FFF2-40B4-BE49-F238E27FC236}">
                <a16:creationId xmlns:a16="http://schemas.microsoft.com/office/drawing/2014/main" id="{9339E5B8-ACD9-41D1-A24C-BA49C836CD49}"/>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800">
                <a:solidFill>
                  <a:srgbClr val="FFFFFF"/>
                </a:solidFill>
                <a:latin typeface="Times New Roman"/>
                <a:ea typeface="Times New Roman"/>
                <a:cs typeface="Times New Roman"/>
              </a:defRPr>
            </a:pPr>
            <a:r>
              <a:rPr sz="1800">
                <a:solidFill>
                  <a:srgbClr val="FFFFFF"/>
                </a:solidFill>
                <a:latin typeface="Times New Roman"/>
                <a:ea typeface="Times New Roman"/>
                <a:cs typeface="Times New Roman"/>
              </a:rPr>
              <a:t>Türkiye, aktif fayların bulunduğu bir coğrafyada yer alır. Deprem tehlikesini ortadan kaldıramayız. Güvenli yapılaşma ve hazırlıkla riski azaltabiliriz.</a:t>
            </a:r>
          </a:p>
          <a:p xmlns:a="http://schemas.openxmlformats.org/drawingml/2006/main">
            <a:pPr>
              <a:defRPr sz="1800">
                <a:solidFill>
                  <a:srgbClr val="FFFFFF"/>
                </a:solidFill>
                <a:latin typeface="Times New Roman"/>
                <a:ea typeface="Times New Roman"/>
                <a:cs typeface="Times New Roman"/>
              </a:defRPr>
            </a:pPr>
            <a:r>
              <a:rPr sz="1800">
                <a:solidFill>
                  <a:srgbClr val="FFFFFF"/>
                </a:solidFill>
                <a:latin typeface="Times New Roman"/>
                <a:ea typeface="Times New Roman"/>
                <a:cs typeface="Times New Roman"/>
              </a:rPr>
              <a:t>Bu sunu deprem dalgalarını, büyüklük ve şiddet ayrımını, temel hazırlık ve korunma davranışlarını ele alır.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2">
            <a:extLst xmlns:a="http://schemas.openxmlformats.org/drawingml/2006/main">
              <a:ext uri="{FF2B5EF4-FFF2-40B4-BE49-F238E27FC236}">
                <a16:creationId xmlns:a16="http://schemas.microsoft.com/office/drawing/2014/main" id="{0F873075-8B83-437C-B15F-2672AAE7C7CD}"/>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tehlikesi ve risk</a:t>
            </a:r>
          </a:p>
        </p:txBody>
      </p:sp>
      <p:sp>
        <p:nvSpPr>
          <p:cNvPr id="2" name="CorrectionBody-2">
            <a:extLst xmlns:a="http://schemas.openxmlformats.org/drawingml/2006/main">
              <a:ext uri="{FF2B5EF4-FFF2-40B4-BE49-F238E27FC236}">
                <a16:creationId xmlns:a16="http://schemas.microsoft.com/office/drawing/2014/main" id="{CD0A7FCB-F446-4C20-A19F-113655299791}"/>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Tehlike, bir yerde oluşabilecek sarsıntıyla ilişkilidir. Risk, bu tehlikenin insanlar, yapılar ve yaşam üzerindeki olası sonuçlarını da kapsar.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Türkiye Deprem Tehlike Haritası, belirli olasılıklar için yer hareketi değerlerini gösterir. Tek başına bir binanın güvenliğini veya hasarını belirlemez. Bina değerlendirmesi yetkili uzmanlarca yapılmalıdır.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a:extLst>
              <a:ext uri="{FF2B5EF4-FFF2-40B4-BE49-F238E27FC236}">
                <a16:creationId xmlns:a16="http://schemas.microsoft.com/office/drawing/2014/main" id="{C93D7CEF-941A-42D0-8029-77D80688B7E2}"/>
              </a:ext>
            </a:extLst>
          </p:cNvPr>
          <p:cNvSpPr txBox="1">
            <a:spLocks noChangeArrowheads="1"/>
          </p:cNvSpPr>
          <p:nvPr/>
        </p:nvSpPr>
        <p:spPr bwMode="auto">
          <a:xfrm>
            <a:off x="250825" y="836613"/>
            <a:ext cx="8204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2000" b="1"/>
              <a:t>Deprem yer içinde fay olarak adlandırılan kırıklar üzerinde biriken enerjinin aniden boşalması sonucunda meydana gelen yerdeğiştirme hareketinin neden olduğu karmaşık elastik dalga hareketleridir.</a:t>
            </a:r>
          </a:p>
        </p:txBody>
      </p:sp>
      <p:sp>
        <p:nvSpPr>
          <p:cNvPr id="5123" name="Text Box 7">
            <a:extLst>
              <a:ext uri="{FF2B5EF4-FFF2-40B4-BE49-F238E27FC236}">
                <a16:creationId xmlns:a16="http://schemas.microsoft.com/office/drawing/2014/main" id="{5B7B17D3-A1D0-4D71-8891-BBBF9EBA088D}"/>
              </a:ext>
            </a:extLst>
          </p:cNvPr>
          <p:cNvSpPr txBox="1">
            <a:spLocks noChangeArrowheads="1"/>
          </p:cNvSpPr>
          <p:nvPr/>
        </p:nvSpPr>
        <p:spPr bwMode="auto">
          <a:xfrm>
            <a:off x="395288" y="2492375"/>
            <a:ext cx="3671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2000" b="1"/>
              <a:t>İki yönden sıkıştırılan kaya </a:t>
            </a:r>
          </a:p>
        </p:txBody>
      </p:sp>
      <p:sp>
        <p:nvSpPr>
          <p:cNvPr id="28680" name="Rectangle 8">
            <a:extLst>
              <a:ext uri="{FF2B5EF4-FFF2-40B4-BE49-F238E27FC236}">
                <a16:creationId xmlns:a16="http://schemas.microsoft.com/office/drawing/2014/main" id="{F803C609-9F33-4231-9434-8E8DC4044DA7}"/>
              </a:ext>
            </a:extLst>
          </p:cNvPr>
          <p:cNvSpPr>
            <a:spLocks noChangeArrowheads="1"/>
          </p:cNvSpPr>
          <p:nvPr/>
        </p:nvSpPr>
        <p:spPr bwMode="auto">
          <a:xfrm>
            <a:off x="250825" y="4652963"/>
            <a:ext cx="4321175" cy="701675"/>
          </a:xfrm>
          <a:prstGeom prst="rect">
            <a:avLst/>
          </a:prstGeom>
          <a:noFill/>
          <a:ln>
            <a:noFill/>
          </a:ln>
          <a:effectLst/>
        </p:spPr>
        <p:txBody>
          <a:bodyPr>
            <a:spAutoFit/>
          </a:bodyPr>
          <a:lstStyle/>
          <a:p>
            <a:pPr eaLnBrk="1" hangingPunct="1">
              <a:spcBef>
                <a:spcPct val="20000"/>
              </a:spcBef>
              <a:buClr>
                <a:schemeClr val="hlink"/>
              </a:buClr>
              <a:buSzPct val="65000"/>
              <a:buFont typeface="Wingdings" pitchFamily="2" charset="2"/>
              <a:buNone/>
              <a:defRPr/>
            </a:pPr>
            <a:r>
              <a:rPr lang="tr-TR" altLang="tr-TR" b="1">
                <a:effectLst>
                  <a:outerShdw blurRad="38100" dist="38100" dir="2700000" algn="tl">
                    <a:srgbClr val="000000"/>
                  </a:outerShdw>
                </a:effectLst>
              </a:rPr>
              <a:t>Bu kuvvet altında kayanın zamanla şekil değiştirmesi</a:t>
            </a:r>
            <a:r>
              <a:rPr lang="tr-TR" altLang="tr-TR" b="1"/>
              <a:t> </a:t>
            </a:r>
          </a:p>
        </p:txBody>
      </p:sp>
      <p:pic>
        <p:nvPicPr>
          <p:cNvPr id="5125" name="Picture 10" descr="32">
            <a:extLst>
              <a:ext uri="{FF2B5EF4-FFF2-40B4-BE49-F238E27FC236}">
                <a16:creationId xmlns:a16="http://schemas.microsoft.com/office/drawing/2014/main" id="{7940C8AF-2C7A-4516-85F1-F62578C89BAA}"/>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5076825" y="2276475"/>
            <a:ext cx="2857500" cy="4321175"/>
          </a:xfrm>
          <a:noFill/>
          <a:extLst>
            <a:ext uri="{909E8E84-426E-40DD-AFC4-6F175D3DCCD1}">
              <a14:hiddenFill xmlns:a14="http://schemas.microsoft.com/office/drawing/2010/main">
                <a:solidFill>
                  <a:srgbClr val="FFFFFF"/>
                </a:solidFill>
              </a14:hiddenFill>
            </a:ext>
          </a:extLst>
        </p:spPr>
      </p:pic>
      <p:sp>
        <p:nvSpPr>
          <p:cNvPr id="5126" name="Text Box 11">
            <a:extLst>
              <a:ext uri="{FF2B5EF4-FFF2-40B4-BE49-F238E27FC236}">
                <a16:creationId xmlns:a16="http://schemas.microsoft.com/office/drawing/2014/main" id="{AE63479F-901E-4352-BF2A-B6B222599E52}"/>
              </a:ext>
            </a:extLst>
          </p:cNvPr>
          <p:cNvSpPr txBox="1">
            <a:spLocks noChangeArrowheads="1"/>
          </p:cNvSpPr>
          <p:nvPr/>
        </p:nvSpPr>
        <p:spPr bwMode="auto">
          <a:xfrm>
            <a:off x="2268538" y="0"/>
            <a:ext cx="477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2400" b="1"/>
              <a:t>Deprem Nedir ? Nasıl Oluşur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
            <a:extLst xmlns:a="http://schemas.openxmlformats.org/drawingml/2006/main">
              <a:ext uri="{FF2B5EF4-FFF2-40B4-BE49-F238E27FC236}">
                <a16:creationId xmlns:a16="http://schemas.microsoft.com/office/drawing/2014/main" id="{91E9CA08-90ED-43A4-A356-7E684180D009}"/>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Odak ve dış merkez</a:t>
            </a:r>
          </a:p>
        </p:txBody>
      </p:sp>
      <p:sp>
        <p:nvSpPr>
          <p:cNvPr id="2" name="CorrectionBody-4">
            <a:extLst xmlns:a="http://schemas.openxmlformats.org/drawingml/2006/main">
              <a:ext uri="{FF2B5EF4-FFF2-40B4-BE49-F238E27FC236}">
                <a16:creationId xmlns:a16="http://schemas.microsoft.com/office/drawing/2014/main" id="{C941368A-84F3-4B15-BB14-4519EBC84054}"/>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Fay üzerinde kırılmanın başladığı yer odak, yani iç merkezdir. Odağın yeryüzündeki düşey izdüşümü dış merkezdir.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En ağır hasarın her zaman dış merkezde oluşması gerekmez. Zemin ve yapı özellikleri de etkilidir.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Ana depremden sonra aynı bölgede artçı depremler meydana gelebilir. Artçıların da hasara yol açabileceği unutulmamalıdır.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5">
            <a:extLst xmlns:a="http://schemas.openxmlformats.org/drawingml/2006/main">
              <a:ext uri="{FF2B5EF4-FFF2-40B4-BE49-F238E27FC236}">
                <a16:creationId xmlns:a16="http://schemas.microsoft.com/office/drawing/2014/main" id="{A4ED38D0-4CA3-4879-A06A-8C8F4422914C}"/>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Fay hareketi ve büyüklük</a:t>
            </a:r>
          </a:p>
        </p:txBody>
      </p:sp>
      <p:sp>
        <p:nvSpPr>
          <p:cNvPr id="2" name="CorrectionBody-5">
            <a:extLst xmlns:a="http://schemas.openxmlformats.org/drawingml/2006/main">
              <a:ext uri="{FF2B5EF4-FFF2-40B4-BE49-F238E27FC236}">
                <a16:creationId xmlns:a16="http://schemas.microsoft.com/office/drawing/2014/main" id="{0A38C0B3-7ED7-4CB2-871C-21EFA2D91A76}"/>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Deprem büyüklüğü, kaynakta gerçekleşen olayın ölçeğini tanımlar. Fayın kırılan alanı ve kayma miktarı bu büyüklükle ilişkilidir.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Büyüklük logaritmik bir niceliktir. Yüzeyde görülen yer değiştirmeyi doğrudan büyüklük sayısıyla doğru orantılı kabul edemeyiz.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5" descr="IMG0020">
            <a:extLst>
              <a:ext uri="{FF2B5EF4-FFF2-40B4-BE49-F238E27FC236}">
                <a16:creationId xmlns:a16="http://schemas.microsoft.com/office/drawing/2014/main" id="{848B6096-94C3-4243-8315-A75FF696F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565400"/>
            <a:ext cx="4248150"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6" descr="IMG0023">
            <a:extLst>
              <a:ext uri="{FF2B5EF4-FFF2-40B4-BE49-F238E27FC236}">
                <a16:creationId xmlns:a16="http://schemas.microsoft.com/office/drawing/2014/main" id="{E007910A-250E-4A16-A554-3E8CE3188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2565400"/>
            <a:ext cx="41767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rrectionTitle-6">
            <a:extLst xmlns:a="http://schemas.openxmlformats.org/drawingml/2006/main">
              <a:ext uri="{FF2B5EF4-FFF2-40B4-BE49-F238E27FC236}">
                <a16:creationId xmlns:a16="http://schemas.microsoft.com/office/drawing/2014/main" id="{783803A8-7D8F-4BCC-9101-82BB7010AE72}"/>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P ve S dalgaları</a:t>
            </a:r>
          </a:p>
        </p:txBody>
      </p:sp>
      <p:sp>
        <p:nvSpPr>
          <p:cNvPr id="2" name="CorrectionBody-6">
            <a:extLst xmlns:a="http://schemas.openxmlformats.org/drawingml/2006/main">
              <a:ext uri="{FF2B5EF4-FFF2-40B4-BE49-F238E27FC236}">
                <a16:creationId xmlns:a16="http://schemas.microsoft.com/office/drawing/2014/main" id="{4FAA27B5-70EB-4CC6-998B-0EBFEDE66B29}"/>
              </a:ext>
            </a:extLst>
          </p:cNvPr>
          <p:cNvSpPr>
            <a:spLocks xmlns:a="http://schemas.openxmlformats.org/drawingml/2006/main" noGrp="1"/>
          </p:cNvSpPr>
          <p:nvPr/>
        </p:nvSpPr>
        <p:spPr>
          <a:xfrm xmlns:a="http://schemas.openxmlformats.org/drawingml/2006/main">
            <a:off x="285750" y="781050"/>
            <a:ext cx="85725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500">
                <a:solidFill>
                  <a:srgbClr val="FFFFFF"/>
                </a:solidFill>
                <a:latin typeface="Times New Roman"/>
                <a:ea typeface="Times New Roman"/>
                <a:cs typeface="Times New Roman"/>
              </a:defRPr>
            </a:pPr>
            <a:r>
              <a:rPr sz="1500">
                <a:solidFill>
                  <a:srgbClr val="FFFFFF"/>
                </a:solidFill>
                <a:latin typeface="Times New Roman"/>
                <a:ea typeface="Times New Roman"/>
                <a:cs typeface="Times New Roman"/>
              </a:rPr>
              <a:t>P dalgasında ortam parçacıkları dalganın yayılma doğrultusuna paralel titreşir. P dalgası boyuna dalgadır.</a:t>
            </a:r>
          </a:p>
          <a:p xmlns:a="http://schemas.openxmlformats.org/drawingml/2006/main">
            <a:pPr>
              <a:defRPr sz="1500">
                <a:solidFill>
                  <a:srgbClr val="FFFFFF"/>
                </a:solidFill>
                <a:latin typeface="Times New Roman"/>
                <a:ea typeface="Times New Roman"/>
                <a:cs typeface="Times New Roman"/>
              </a:defRPr>
            </a:pPr>
            <a:r>
              <a:rPr sz="1500">
                <a:solidFill>
                  <a:srgbClr val="FFFFFF"/>
                </a:solidFill>
                <a:latin typeface="Times New Roman"/>
                <a:ea typeface="Times New Roman"/>
                <a:cs typeface="Times New Roman"/>
              </a:rPr>
              <a:t>S dalgasında ortam parçacıkları yayılma doğrultusuna dik titreşir. S dalgası enine dalgadır.</a:t>
            </a:r>
          </a:p>
          <a:p xmlns:a="http://schemas.openxmlformats.org/drawingml/2006/main">
            <a:pPr>
              <a:defRPr sz="1500">
                <a:solidFill>
                  <a:srgbClr val="FFFFFF"/>
                </a:solidFill>
                <a:latin typeface="Times New Roman"/>
                <a:ea typeface="Times New Roman"/>
                <a:cs typeface="Times New Roman"/>
              </a:defRPr>
            </a:pPr>
            <a:r>
              <a:rPr sz="1500">
                <a:solidFill>
                  <a:srgbClr val="FFFFFF"/>
                </a:solidFill>
                <a:latin typeface="Times New Roman"/>
                <a:ea typeface="Times New Roman"/>
                <a:cs typeface="Times New Roman"/>
              </a:rPr>
              <a:t>Tanım yeryüzüne göre değil, dalganın yayılma doğrultusuna göre yapılır. P dalgası katı, sıvı ve gazda yayılabilir. S dalgası sıvılarda yayılmaz.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7">
            <a:extLst xmlns:a="http://schemas.openxmlformats.org/drawingml/2006/main">
              <a:ext uri="{FF2B5EF4-FFF2-40B4-BE49-F238E27FC236}">
                <a16:creationId xmlns:a16="http://schemas.microsoft.com/office/drawing/2014/main" id="{5F7105A6-ABEE-4B38-BC02-2DD4D0531E27}"/>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türleri</a:t>
            </a:r>
          </a:p>
        </p:txBody>
      </p:sp>
      <p:sp>
        <p:nvSpPr>
          <p:cNvPr id="2" name="CorrectionBody-7">
            <a:extLst xmlns:a="http://schemas.openxmlformats.org/drawingml/2006/main">
              <a:ext uri="{FF2B5EF4-FFF2-40B4-BE49-F238E27FC236}">
                <a16:creationId xmlns:a16="http://schemas.microsoft.com/office/drawing/2014/main" id="{C81873FB-3D26-4859-9B46-5786DC20FFF5}"/>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Tektonik depremler, faylar boyunca gerçekleşen kırılma ve kayma ile oluşur. Türkiye'deki büyük depremler çoğunlukla tektoniktir.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Volkanik depremler, volkanik sistemlerde magma ve akışkan hareketleriyle ilişkili olabilir. Etkileri koşullara bağlıdır.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Çöküntü depremleri, yer altındaki boşlukların çökmesiyle oluşabilir. Bu türlerin hiçbirini her koşulda zararsız kabul etmeyiz.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8">
            <a:extLst xmlns:a="http://schemas.openxmlformats.org/drawingml/2006/main">
              <a:ext uri="{FF2B5EF4-FFF2-40B4-BE49-F238E27FC236}">
                <a16:creationId xmlns:a16="http://schemas.microsoft.com/office/drawing/2014/main" id="{D6B5A31A-3099-4D40-93AA-A078C70603D7}"/>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Tsunami</a:t>
            </a:r>
          </a:p>
        </p:txBody>
      </p:sp>
      <p:sp>
        <p:nvSpPr>
          <p:cNvPr id="2" name="CorrectionBody-8">
            <a:extLst xmlns:a="http://schemas.openxmlformats.org/drawingml/2006/main">
              <a:ext uri="{FF2B5EF4-FFF2-40B4-BE49-F238E27FC236}">
                <a16:creationId xmlns:a16="http://schemas.microsoft.com/office/drawing/2014/main" id="{1D183668-74FE-43DE-8A5F-A6AC25FCFF45}"/>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Tsunami, büyük bir su kütlesinin yer değiştirmesiyle oluşan uzun dalgalardır. Deniz tabanını düşey olarak yer değiştiren depremler tsunami oluşturabilir.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Her deniz depremi tsunami oluşturmaz. Tsunami yalnız derin deniz depremleriyle sınırlı değildir. Deniz altı heyelanları ve volkanik olaylar da tsunamiye yol açabilir.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Kıyılarda resmî uyarıları izleyin ve tahliye yönlendirmelerine uyun.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9">
            <a:extLst xmlns:a="http://schemas.openxmlformats.org/drawingml/2006/main">
              <a:ext uri="{FF2B5EF4-FFF2-40B4-BE49-F238E27FC236}">
                <a16:creationId xmlns:a16="http://schemas.microsoft.com/office/drawing/2014/main" id="{C52AB377-EA38-43BE-8884-A97CCD40026E}"/>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Büyüklük ve şiddet</a:t>
            </a:r>
          </a:p>
        </p:txBody>
      </p:sp>
      <p:sp>
        <p:nvSpPr>
          <p:cNvPr id="2" name="CorrectionBody-9">
            <a:extLst xmlns:a="http://schemas.openxmlformats.org/drawingml/2006/main">
              <a:ext uri="{FF2B5EF4-FFF2-40B4-BE49-F238E27FC236}">
                <a16:creationId xmlns:a16="http://schemas.microsoft.com/office/drawing/2014/main" id="{66C44343-7953-4BC4-A317-23718EBDDE97}"/>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Büyüklük, deprem kaynağına ilişkin aletsel bir değerdir. Mw gibi farklı büyüklük ölçekleri kullanılır.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Şiddet, depremin belirli bir yerde insanlar, yapılar ve çevre üzerindeki gözlenen etkilerini anlatır.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Aynı deprem farklı yerlerde farklı şiddetle hissedilebilir. Şiddet ölçeklerindeki dereceler, belirli bir binanın kesin hasar sonucunu göstermez.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0">
            <a:extLst xmlns:a="http://schemas.openxmlformats.org/drawingml/2006/main">
              <a:ext uri="{FF2B5EF4-FFF2-40B4-BE49-F238E27FC236}">
                <a16:creationId xmlns:a16="http://schemas.microsoft.com/office/drawing/2014/main" id="{B5286801-258D-4FF6-ACE6-03D4D0FE9935}"/>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Artçı depremler</a:t>
            </a:r>
          </a:p>
        </p:txBody>
      </p:sp>
      <p:sp>
        <p:nvSpPr>
          <p:cNvPr id="2" name="CorrectionBody-10">
            <a:extLst xmlns:a="http://schemas.openxmlformats.org/drawingml/2006/main">
              <a:ext uri="{FF2B5EF4-FFF2-40B4-BE49-F238E27FC236}">
                <a16:creationId xmlns:a16="http://schemas.microsoft.com/office/drawing/2014/main" id="{0CE83271-5EF0-4581-8E2C-512767B52940}"/>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Ana depremden sonra, çevredeki gerilme düzeninin değişmesiyle artçı depremler oluşabilir. Sayıları ve sıklıkları genellikle zamanla azalır.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Artçıların yeri, zamanı ve büyüklüğü kesin olarak önceden bilinemez. Hasarlı yapılara girmeyin ve yetkililerin yönlendirmelerine uyun.</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Uzak depremlerin birbirini tetikleyebilmesi, her deprem için kesin bir neden sonuç ilişkisi kurmak anlamına gelmez.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1">
            <a:extLst xmlns:a="http://schemas.openxmlformats.org/drawingml/2006/main">
              <a:ext uri="{FF2B5EF4-FFF2-40B4-BE49-F238E27FC236}">
                <a16:creationId xmlns:a16="http://schemas.microsoft.com/office/drawing/2014/main" id="{CBFE9858-9420-4F26-A5F5-21C8DB15BBCC}"/>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sayısı nasıl yorumlanır</a:t>
            </a:r>
          </a:p>
        </p:txBody>
      </p:sp>
      <p:sp>
        <p:nvSpPr>
          <p:cNvPr id="2" name="CorrectionBody-11">
            <a:extLst xmlns:a="http://schemas.openxmlformats.org/drawingml/2006/main">
              <a:ext uri="{FF2B5EF4-FFF2-40B4-BE49-F238E27FC236}">
                <a16:creationId xmlns:a16="http://schemas.microsoft.com/office/drawing/2014/main" id="{581D34EB-3601-4B75-AE29-CDC6D9ABA7B6}"/>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Daha çok deprem kaydedilmesi, tek başına büyük depremlerin sürekli arttığını göstermez. Ölçüm ağı ve kayıt olanakları da değişir.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Karşılaştırırken aynı bölgeyi, aynı büyüklük eşiğini ve benzer kayıt koşullarını seçmek gerekir.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Tarih aralığı belirtilmeyen bir grafik, güncel deprem eğilimi hakkında tek başına kanıt değildir.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2">
            <a:extLst xmlns:a="http://schemas.openxmlformats.org/drawingml/2006/main">
              <a:ext uri="{FF2B5EF4-FFF2-40B4-BE49-F238E27FC236}">
                <a16:creationId xmlns:a16="http://schemas.microsoft.com/office/drawing/2014/main" id="{C235FDFB-30D1-4BEA-9A3E-334251FF5087}"/>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Türkiye'den tarihsel örnekler</a:t>
            </a:r>
          </a:p>
        </p:txBody>
      </p:sp>
      <p:sp>
        <p:nvSpPr>
          <p:cNvPr id="2" name="CorrectionBody-12">
            <a:extLst xmlns:a="http://schemas.openxmlformats.org/drawingml/2006/main">
              <a:ext uri="{FF2B5EF4-FFF2-40B4-BE49-F238E27FC236}">
                <a16:creationId xmlns:a16="http://schemas.microsoft.com/office/drawing/2014/main" id="{CABB78BF-955A-4552-839D-EDCD96E402B9}"/>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1999 Kocaeli ve Düzce depremleri, yapı güvenliği ve afet hazırlığının önemini gösteren tarihsel örneklerdir.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Can kaybı ve hasar sayıları için tarihli resmî raporlara başvurulur. Farklı bildirim tarihlerindeki sayılar aynı tabloya karıştırılmaz.</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Bir bölgedeki hasarı yorumlarken deprem kaynağı, zemin koşulları ve yapı özellikleri birlikte incelenir.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3">
            <a:extLst xmlns:a="http://schemas.openxmlformats.org/drawingml/2006/main">
              <a:ext uri="{FF2B5EF4-FFF2-40B4-BE49-F238E27FC236}">
                <a16:creationId xmlns:a16="http://schemas.microsoft.com/office/drawing/2014/main" id="{6AFF0777-7F36-4EEE-B1F5-26A15F2DAD37}"/>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tahmini</a:t>
            </a:r>
          </a:p>
        </p:txBody>
      </p:sp>
      <p:sp>
        <p:nvSpPr>
          <p:cNvPr id="2" name="CorrectionBody-13">
            <a:extLst xmlns:a="http://schemas.openxmlformats.org/drawingml/2006/main">
              <a:ext uri="{FF2B5EF4-FFF2-40B4-BE49-F238E27FC236}">
                <a16:creationId xmlns:a16="http://schemas.microsoft.com/office/drawing/2014/main" id="{297EA8DF-64EA-4374-AC2F-C37A3639A198}"/>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Bir depremin yerini, zamanını ve büyüklüğünü önceden kesin biçimde bildiren güvenilir bir yöntem bulunmuyor.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Hayvan davranışları, gökyüzü veya su değişimleri kesin deprem habercisi olarak kullanılamaz.</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Uzun vadeli tehlike değerlendirmesi ve olasılık hesapları, belirli bir depremin gününü ve saatini tahmin etmekten farklıdır.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4">
            <a:extLst xmlns:a="http://schemas.openxmlformats.org/drawingml/2006/main">
              <a:ext uri="{FF2B5EF4-FFF2-40B4-BE49-F238E27FC236}">
                <a16:creationId xmlns:a16="http://schemas.microsoft.com/office/drawing/2014/main" id="{AFD5C382-B35A-4C5F-BD58-37D286943294}"/>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erken uyarısı</a:t>
            </a:r>
          </a:p>
        </p:txBody>
      </p:sp>
      <p:sp>
        <p:nvSpPr>
          <p:cNvPr id="2" name="CorrectionBody-14">
            <a:extLst xmlns:a="http://schemas.openxmlformats.org/drawingml/2006/main">
              <a:ext uri="{FF2B5EF4-FFF2-40B4-BE49-F238E27FC236}">
                <a16:creationId xmlns:a16="http://schemas.microsoft.com/office/drawing/2014/main" id="{0434193B-0209-4766-B9A9-5F9D574E8F27}"/>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Erken uyarı sistemi, başlamış bir depremi sensörlerden algılar. Bilgi, bazı yerlere güçlü sarsıntı ulaşmadan önce iletilebilir.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Bu sistem depremi oluşmadan önce tahmin etmez. Uyarı süresi uzaklığa ve sistem koşullarına bağlıdır. Kaynağa yakın yerlerde uyarı çok kısa olabilir veya ulaşmayabilir.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Her yer için 15 saniyelik uyarı garantisi yoktur.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15">
            <a:extLst xmlns:a="http://schemas.openxmlformats.org/drawingml/2006/main">
              <a:ext uri="{FF2B5EF4-FFF2-40B4-BE49-F238E27FC236}">
                <a16:creationId xmlns:a16="http://schemas.microsoft.com/office/drawing/2014/main" id="{5DD043F1-6F9F-430C-8CDB-60D89F8527A8}"/>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İç mekânda deprem anı</a:t>
            </a:r>
          </a:p>
        </p:txBody>
      </p:sp>
      <p:sp>
        <p:nvSpPr>
          <p:cNvPr id="2" name="CorrectionBody-15">
            <a:extLst xmlns:a="http://schemas.openxmlformats.org/drawingml/2006/main">
              <a:ext uri="{FF2B5EF4-FFF2-40B4-BE49-F238E27FC236}">
                <a16:creationId xmlns:a16="http://schemas.microsoft.com/office/drawing/2014/main" id="{3D36084B-9771-4D58-AFD0-38AD61848943}"/>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Sarsıntı sırasında güvenli bir yerde Çök Kapan Tutun uygulayın. Başınızı ve boynunuzu koruyun. Pencere ve devrilebilecek eşyalardan uzak durun.</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Merdivene, balkona veya asansöre yönelmeyin. Ocak, vana veya kapıya ulaşmak için güvenli yerinizden ayrılmayın.</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Sarsıntı bittikten sonra, güvenliyse ve resmî yönlendirmelere uygun biçimde gerekli önlemleri alın ve tahliye planınızı uygulayın.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a:extLst>
              <a:ext uri="{FF2B5EF4-FFF2-40B4-BE49-F238E27FC236}">
                <a16:creationId xmlns:a16="http://schemas.microsoft.com/office/drawing/2014/main" id="{8E728747-AA0C-42BA-86E1-26EBA6F9AC76}"/>
              </a:ext>
            </a:extLst>
          </p:cNvPr>
          <p:cNvSpPr txBox="1">
            <a:spLocks noChangeArrowheads="1"/>
          </p:cNvSpPr>
          <p:nvPr/>
        </p:nvSpPr>
        <p:spPr bwMode="auto">
          <a:xfrm>
            <a:off x="1547813" y="2492375"/>
            <a:ext cx="53514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4000" b="1"/>
              <a:t>Deprem Fotoğrafları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capt_turkey_quake_29h">
            <a:extLst>
              <a:ext uri="{FF2B5EF4-FFF2-40B4-BE49-F238E27FC236}">
                <a16:creationId xmlns:a16="http://schemas.microsoft.com/office/drawing/2014/main" id="{F6AB67A6-2789-495F-9FCF-18A89ED942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capt_turkey_quake_4zh">
            <a:extLst>
              <a:ext uri="{FF2B5EF4-FFF2-40B4-BE49-F238E27FC236}">
                <a16:creationId xmlns:a16="http://schemas.microsoft.com/office/drawing/2014/main" id="{D64B79D8-F704-4304-91A8-67C150FF91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capt_turkey_quake_5pt">
            <a:extLst>
              <a:ext uri="{FF2B5EF4-FFF2-40B4-BE49-F238E27FC236}">
                <a16:creationId xmlns:a16="http://schemas.microsoft.com/office/drawing/2014/main" id="{4AD7114F-E189-4CAC-ABAB-DC39F89C7A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capt_turkey_quake_6xu">
            <a:extLst>
              <a:ext uri="{FF2B5EF4-FFF2-40B4-BE49-F238E27FC236}">
                <a16:creationId xmlns:a16="http://schemas.microsoft.com/office/drawing/2014/main" id="{38229D44-1791-499E-A3ED-A2891ABB7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capt_turkey_quake_afh">
            <a:extLst>
              <a:ext uri="{FF2B5EF4-FFF2-40B4-BE49-F238E27FC236}">
                <a16:creationId xmlns:a16="http://schemas.microsoft.com/office/drawing/2014/main" id="{C70E05FE-31ED-4ED3-AA08-DF08EDAED4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capt_turkey_quake_built_over_eys">
            <a:extLst>
              <a:ext uri="{FF2B5EF4-FFF2-40B4-BE49-F238E27FC236}">
                <a16:creationId xmlns:a16="http://schemas.microsoft.com/office/drawing/2014/main" id="{62B43F67-2AA8-43C3-9900-763C18F0DF01}"/>
              </a:ext>
            </a:extLst>
          </p:cNvPr>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capt_turkey_quake_d1y">
            <a:extLst>
              <a:ext uri="{FF2B5EF4-FFF2-40B4-BE49-F238E27FC236}">
                <a16:creationId xmlns:a16="http://schemas.microsoft.com/office/drawing/2014/main" id="{8DEA016E-4C34-4837-B791-076432BE7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capt_turkey_quake_ev2">
            <a:extLst>
              <a:ext uri="{FF2B5EF4-FFF2-40B4-BE49-F238E27FC236}">
                <a16:creationId xmlns:a16="http://schemas.microsoft.com/office/drawing/2014/main" id="{FD89EF8C-3324-4644-A135-DAD0F6970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capt_turkey_quake_eye">
            <a:extLst>
              <a:ext uri="{FF2B5EF4-FFF2-40B4-BE49-F238E27FC236}">
                <a16:creationId xmlns:a16="http://schemas.microsoft.com/office/drawing/2014/main" id="{B7EEF67A-5F0A-4C2B-AB8E-066BC6FDB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capt_turkey_quake_hjr">
            <a:extLst>
              <a:ext uri="{FF2B5EF4-FFF2-40B4-BE49-F238E27FC236}">
                <a16:creationId xmlns:a16="http://schemas.microsoft.com/office/drawing/2014/main" id="{304692FF-0748-4EE1-934F-CA20789A9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capt_turkey_quake_i8j">
            <a:extLst>
              <a:ext uri="{FF2B5EF4-FFF2-40B4-BE49-F238E27FC236}">
                <a16:creationId xmlns:a16="http://schemas.microsoft.com/office/drawing/2014/main" id="{0B89A060-EBD3-4CBE-8487-9AAC4F602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capt_turkey_quake_gy5">
            <a:extLst>
              <a:ext uri="{FF2B5EF4-FFF2-40B4-BE49-F238E27FC236}">
                <a16:creationId xmlns:a16="http://schemas.microsoft.com/office/drawing/2014/main" id="{C0BEE9A6-29A5-4B4C-BE45-7ACBEB765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capt_turkey_quake_o75">
            <a:extLst>
              <a:ext uri="{FF2B5EF4-FFF2-40B4-BE49-F238E27FC236}">
                <a16:creationId xmlns:a16="http://schemas.microsoft.com/office/drawing/2014/main" id="{9CF4E5AB-2DA7-4E4B-AC64-956C24B9B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capt_turkey_quake_oib">
            <a:extLst>
              <a:ext uri="{FF2B5EF4-FFF2-40B4-BE49-F238E27FC236}">
                <a16:creationId xmlns:a16="http://schemas.microsoft.com/office/drawing/2014/main" id="{BCB2CA2D-6121-4F4B-B2F6-B04E6811E5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deprem">
            <a:extLst>
              <a:ext uri="{FF2B5EF4-FFF2-40B4-BE49-F238E27FC236}">
                <a16:creationId xmlns:a16="http://schemas.microsoft.com/office/drawing/2014/main" id="{B3CF304D-D7E2-417D-8BDA-EAE45912C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deprem">
            <a:extLst>
              <a:ext uri="{FF2B5EF4-FFF2-40B4-BE49-F238E27FC236}">
                <a16:creationId xmlns:a16="http://schemas.microsoft.com/office/drawing/2014/main" id="{DBC09641-330F-4FA2-AA7D-C292A7CD31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66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deprem">
            <a:extLst>
              <a:ext uri="{FF2B5EF4-FFF2-40B4-BE49-F238E27FC236}">
                <a16:creationId xmlns:a16="http://schemas.microsoft.com/office/drawing/2014/main" id="{C5D9159D-37A0-4159-9894-7E5B80296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deprem">
            <a:extLst>
              <a:ext uri="{FF2B5EF4-FFF2-40B4-BE49-F238E27FC236}">
                <a16:creationId xmlns:a16="http://schemas.microsoft.com/office/drawing/2014/main" id="{D4537312-12C8-430A-B8CC-C82D90E156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capt_turkey_quake_mvc">
            <a:extLst>
              <a:ext uri="{FF2B5EF4-FFF2-40B4-BE49-F238E27FC236}">
                <a16:creationId xmlns:a16="http://schemas.microsoft.com/office/drawing/2014/main" id="{48D5550A-1CBF-4CFA-9B3E-BE97125D73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36">
            <a:extLst xmlns:a="http://schemas.openxmlformats.org/drawingml/2006/main">
              <a:ext uri="{FF2B5EF4-FFF2-40B4-BE49-F238E27FC236}">
                <a16:creationId xmlns:a16="http://schemas.microsoft.com/office/drawing/2014/main" id="{8AEE2002-77F5-45FE-B6DE-83F02032E3EE}"/>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Deprem riskini azaltma</a:t>
            </a:r>
          </a:p>
        </p:txBody>
      </p:sp>
      <p:sp>
        <p:nvSpPr>
          <p:cNvPr id="2" name="CorrectionBody-36">
            <a:extLst xmlns:a="http://schemas.openxmlformats.org/drawingml/2006/main">
              <a:ext uri="{FF2B5EF4-FFF2-40B4-BE49-F238E27FC236}">
                <a16:creationId xmlns:a16="http://schemas.microsoft.com/office/drawing/2014/main" id="{B579DA69-456B-4538-A6EF-BB0F1DE6B353}"/>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Depremin afet boyutuna ulaşması, tehlikenin yanında maruz kalma ve kırılganlıkla ilişkilidir.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Yapı güvenliği, eşyaların sabitlenmesi, aile planı ve tatbikatlar riski azaltmaya katkı sağlar.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Sabit bir yıllık can kaybı ortalamasını geleceğin kesin sonucu gibi yorumlamayız.</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4">
            <a:extLst>
              <a:ext uri="{FF2B5EF4-FFF2-40B4-BE49-F238E27FC236}">
                <a16:creationId xmlns:a16="http://schemas.microsoft.com/office/drawing/2014/main" id="{E994DC36-44DC-4BF3-838A-C9B435BBA730}"/>
              </a:ext>
            </a:extLst>
          </p:cNvPr>
          <p:cNvSpPr>
            <a:spLocks noChangeArrowheads="1"/>
          </p:cNvSpPr>
          <p:nvPr>
            <p:ph type="title"/>
          </p:nvPr>
        </p:nvSpPr>
        <p:spPr>
          <a:xfrm>
            <a:off x="369888" y="2541588"/>
            <a:ext cx="8774112" cy="1292225"/>
          </a:xfrm>
          <a:noFill/>
          <a:extLst>
            <a:ext uri="{909E8E84-426E-40DD-AFC4-6F175D3DCCD1}">
              <a14:hiddenFill xmlns:a14="http://schemas.microsoft.com/office/drawing/2010/main">
                <a:solidFill>
                  <a:schemeClr val="accent1"/>
                </a:solidFill>
              </a14:hiddenFill>
            </a:ext>
          </a:extLst>
        </p:spPr>
        <p:txBody>
          <a:bodyPr/>
          <a:lstStyle/>
          <a:p>
            <a:r>
              <a:rPr lang="tr-TR" altLang="tr-TR" sz="4000" b="1">
                <a:solidFill>
                  <a:srgbClr val="FF0066"/>
                </a:solidFill>
                <a:effectLst/>
              </a:rPr>
              <a:t>DÜNYADAKİ BÜYÜK DEPREMLER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38">
            <a:extLst xmlns:a="http://schemas.openxmlformats.org/drawingml/2006/main">
              <a:ext uri="{FF2B5EF4-FFF2-40B4-BE49-F238E27FC236}">
                <a16:creationId xmlns:a16="http://schemas.microsoft.com/office/drawing/2014/main" id="{D6C9F1FB-77EE-49FF-8DC9-5CE2FD621428}"/>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1960 Valdivia Şili depremi</a:t>
            </a:r>
          </a:p>
        </p:txBody>
      </p:sp>
      <p:sp>
        <p:nvSpPr>
          <p:cNvPr id="2" name="CorrectionBody-38">
            <a:extLst xmlns:a="http://schemas.openxmlformats.org/drawingml/2006/main">
              <a:ext uri="{FF2B5EF4-FFF2-40B4-BE49-F238E27FC236}">
                <a16:creationId xmlns:a16="http://schemas.microsoft.com/office/drawing/2014/main" id="{31FBE687-E18D-4C10-80E9-B24E29806675}"/>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22 Mayıs 1960 Valdivia depremi, USGS kataloğunda Mw 9,5 büyüklüğündedir. Aletsel kayıtlardaki en büyük deprem olarak tanımlanır.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Bu değer moment büyüklüğüdür. Büyük depremlerin değerlerini yalnız Richter ölçeği olarak adlandırmak doğru değildir.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39">
            <a:extLst xmlns:a="http://schemas.openxmlformats.org/drawingml/2006/main">
              <a:ext uri="{FF2B5EF4-FFF2-40B4-BE49-F238E27FC236}">
                <a16:creationId xmlns:a16="http://schemas.microsoft.com/office/drawing/2014/main" id="{19E4BDCA-E17F-4A5F-BC3A-001941803BE0}"/>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Tsunaminin uzak kıyılara etkisi</a:t>
            </a:r>
          </a:p>
        </p:txBody>
      </p:sp>
      <p:sp>
        <p:nvSpPr>
          <p:cNvPr id="2" name="CorrectionBody-39">
            <a:extLst xmlns:a="http://schemas.openxmlformats.org/drawingml/2006/main">
              <a:ext uri="{FF2B5EF4-FFF2-40B4-BE49-F238E27FC236}">
                <a16:creationId xmlns:a16="http://schemas.microsoft.com/office/drawing/2014/main" id="{A80E7232-8C06-4856-B553-2A254CF209B7}"/>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1960 Şili depremi sonrasında oluşan tsunami, Pasifik Okyanusu boyunca uzak kıyılara ulaştı.</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Tsunami tehlikesi yalnız depremin merkezine yakın kıyılarla sınırlı değildir. Kıyıdaki dalga yüksekliği deniz tabanı ve kıyı geometrisine bağlı olarak değişebilir.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Deprem büyüklüğü, tsunami yüksekliği ve can kaybı aynı fiziksel nicelikler değildir.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0">
            <a:extLst xmlns:a="http://schemas.openxmlformats.org/drawingml/2006/main">
              <a:ext uri="{FF2B5EF4-FFF2-40B4-BE49-F238E27FC236}">
                <a16:creationId xmlns:a16="http://schemas.microsoft.com/office/drawing/2014/main" id="{1D48CA12-023C-48CA-9CB1-8A78C611BA29}"/>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Büyüklük logaritmiktir</a:t>
            </a:r>
          </a:p>
        </p:txBody>
      </p:sp>
      <p:sp>
        <p:nvSpPr>
          <p:cNvPr id="2" name="CorrectionBody-40">
            <a:extLst xmlns:a="http://schemas.openxmlformats.org/drawingml/2006/main">
              <a:ext uri="{FF2B5EF4-FFF2-40B4-BE49-F238E27FC236}">
                <a16:creationId xmlns:a16="http://schemas.microsoft.com/office/drawing/2014/main" id="{A29AAD15-76B7-4F8F-83CA-9EC2E945734F}"/>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9,5 ve 7,4 gibi büyüklük sayılarını doğrudan bölerek kaç kat güçlü sorusunu cevaplayamayız.</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Yaklaşık enerji karşılaştırmasında oran 10 üzeri (1,5 × büyüklük farkı) ile hesaplanır. 2,1 birim fark yaklaşık 1 410 kat enerji farkına karşılık gelir.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Bu oran hasarın veya can kaybının aynı oranda değişeceğini göstermez. Zemin ve yapı koşulları ayrıca önemlidir.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1">
            <a:extLst xmlns:a="http://schemas.openxmlformats.org/drawingml/2006/main">
              <a:ext uri="{FF2B5EF4-FFF2-40B4-BE49-F238E27FC236}">
                <a16:creationId xmlns:a16="http://schemas.microsoft.com/office/drawing/2014/main" id="{C7CF080E-F362-49D2-A23E-9AA1DEDC5B39}"/>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1964 Alaska depremi</a:t>
            </a:r>
          </a:p>
        </p:txBody>
      </p:sp>
      <p:sp>
        <p:nvSpPr>
          <p:cNvPr id="2" name="CorrectionBody-41">
            <a:extLst xmlns:a="http://schemas.openxmlformats.org/drawingml/2006/main">
              <a:ext uri="{FF2B5EF4-FFF2-40B4-BE49-F238E27FC236}">
                <a16:creationId xmlns:a16="http://schemas.microsoft.com/office/drawing/2014/main" id="{76179D5E-16DA-40C1-89B4-9367C12A90A3}"/>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1964 Alaska depremi, USGS kataloğunda 28 Mart 1964 UTC tarihi ve Mw 9,2 büyüklüğüyle yer alır.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Deprem güçlü yer hareketine, zemin deformasyonlarına ve tsunamiye yol açtı.</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Can kaybını yalnız bina yıkılmasıyla açıklamak yeterli değildir. Tsunami gibi ikincil tehlikeler de değerlendirilir.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2">
            <a:extLst xmlns:a="http://schemas.openxmlformats.org/drawingml/2006/main">
              <a:ext uri="{FF2B5EF4-FFF2-40B4-BE49-F238E27FC236}">
                <a16:creationId xmlns:a16="http://schemas.microsoft.com/office/drawing/2014/main" id="{065DA01D-18EC-427E-94FD-818BC31743C3}"/>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Deniz tabanının yer değiştirmesi</a:t>
            </a:r>
          </a:p>
        </p:txBody>
      </p:sp>
      <p:sp>
        <p:nvSpPr>
          <p:cNvPr id="2" name="CorrectionBody-42">
            <a:extLst xmlns:a="http://schemas.openxmlformats.org/drawingml/2006/main">
              <a:ext uri="{FF2B5EF4-FFF2-40B4-BE49-F238E27FC236}">
                <a16:creationId xmlns:a16="http://schemas.microsoft.com/office/drawing/2014/main" id="{3F378A16-FA7F-4958-AB1B-051BA8838C4B}"/>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Büyük bir depremde deniz tabanı yükselebilir veya alçalabilir. Suyun yer değiştirmesi tsunami oluşturabilir.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Yükselme miktarı her yerde aynı değildir. Kaynak mekanizması ve kırılan fayın geometrisi önemlidir.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Tek bir tarihsel ölçümü bütün depremler için üst sınır veya genel kural olarak kullanmayız.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3">
            <a:extLst xmlns:a="http://schemas.openxmlformats.org/drawingml/2006/main">
              <a:ext uri="{FF2B5EF4-FFF2-40B4-BE49-F238E27FC236}">
                <a16:creationId xmlns:a16="http://schemas.microsoft.com/office/drawing/2014/main" id="{2311BFCF-8981-4EF6-B533-6BDAA72B4524}"/>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2004 Sumatra Andaman depremi</a:t>
            </a:r>
          </a:p>
        </p:txBody>
      </p:sp>
      <p:sp>
        <p:nvSpPr>
          <p:cNvPr id="2" name="CorrectionBody-43">
            <a:extLst xmlns:a="http://schemas.openxmlformats.org/drawingml/2006/main">
              <a:ext uri="{FF2B5EF4-FFF2-40B4-BE49-F238E27FC236}">
                <a16:creationId xmlns:a16="http://schemas.microsoft.com/office/drawing/2014/main" id="{B0270F7F-B86B-4556-A6BC-B8F2D72DDE49}"/>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26 Aralık 2004 Sumatra Andaman depremi, USGS kataloğunda Mw 9,1 büyüklüğündedir.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Oluşan tsunami Hint Okyanusu çevresindeki birçok kıyıyı etkiledi.</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Bu olay, kıyılarda erken uyarı, tahliye hazırlığı ve afet eğitiminin önemini gösterir.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4">
            <a:extLst xmlns:a="http://schemas.openxmlformats.org/drawingml/2006/main">
              <a:ext uri="{FF2B5EF4-FFF2-40B4-BE49-F238E27FC236}">
                <a16:creationId xmlns:a16="http://schemas.microsoft.com/office/drawing/2014/main" id="{D6ABA62D-8635-49D9-95E3-8C43F0C6FE6B}"/>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1957 Andreanof Adaları depremi</a:t>
            </a:r>
          </a:p>
        </p:txBody>
      </p:sp>
      <p:sp>
        <p:nvSpPr>
          <p:cNvPr id="2" name="CorrectionBody-44">
            <a:extLst xmlns:a="http://schemas.openxmlformats.org/drawingml/2006/main">
              <a:ext uri="{FF2B5EF4-FFF2-40B4-BE49-F238E27FC236}">
                <a16:creationId xmlns:a16="http://schemas.microsoft.com/office/drawing/2014/main" id="{8B7B547F-E678-4766-8250-30B4AACB0F98}"/>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9 Mart 1957 Andreanof Adaları depremi, USGS'nin büyük depremler listesinde Mw 8,6 olarak yer alır.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Deniz altındaki büyük depremler tsunami oluşturabilir. Kıyılarda yalnız sarsıntı hissine göre tehlike kararı verilmez.</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Resmî tsunami uyarıları ve tahliye yönlendirmeleri izlenmelidir.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5">
            <a:extLst xmlns:a="http://schemas.openxmlformats.org/drawingml/2006/main">
              <a:ext uri="{FF2B5EF4-FFF2-40B4-BE49-F238E27FC236}">
                <a16:creationId xmlns:a16="http://schemas.microsoft.com/office/drawing/2014/main" id="{F8740D6D-9616-4206-957B-BC2BD8F895C8}"/>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1995 Kobe depreminden dersler</a:t>
            </a:r>
          </a:p>
        </p:txBody>
      </p:sp>
      <p:sp>
        <p:nvSpPr>
          <p:cNvPr id="2" name="CorrectionBody-45">
            <a:extLst xmlns:a="http://schemas.openxmlformats.org/drawingml/2006/main">
              <a:ext uri="{FF2B5EF4-FFF2-40B4-BE49-F238E27FC236}">
                <a16:creationId xmlns:a16="http://schemas.microsoft.com/office/drawing/2014/main" id="{988411AB-BE1F-4BB9-B3F9-0F0AB2848EB9}"/>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1995 Kobe depremi yapı güvenliği, altyapı ve afet müdahalesinin birlikte değerlendirilmesi gerektiğini gösteren bir örnektir.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Sarsıntıya bağlı hasar ve yangın gibi ikincil tehlikeler ayrı ayrı incelenir.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Bir olayın tüm can kayıplarını tek bir nedene bağlamak için ayrıntılı, tarihli rapor gerekir.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6">
            <a:extLst xmlns:a="http://schemas.openxmlformats.org/drawingml/2006/main">
              <a:ext uri="{FF2B5EF4-FFF2-40B4-BE49-F238E27FC236}">
                <a16:creationId xmlns:a16="http://schemas.microsoft.com/office/drawing/2014/main" id="{6376C98C-1AE9-4399-852A-5D9293558FB5}"/>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Afet sonrası iyileştirme</a:t>
            </a:r>
          </a:p>
        </p:txBody>
      </p:sp>
      <p:sp>
        <p:nvSpPr>
          <p:cNvPr id="2" name="CorrectionBody-46">
            <a:extLst xmlns:a="http://schemas.openxmlformats.org/drawingml/2006/main">
              <a:ext uri="{FF2B5EF4-FFF2-40B4-BE49-F238E27FC236}">
                <a16:creationId xmlns:a16="http://schemas.microsoft.com/office/drawing/2014/main" id="{0C82747A-5792-45B1-ABA0-6D0E709289B7}"/>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Afet sonrası iyileştirme, yapıları onarmanın yanında altyapı, eğitim, sağlık ve geçim olanaklarını da kapsar.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Bir kentin eski yaşam düzenine dönmesi için her olayda geçerli tek bir süre verilemez.</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Yaşanan olaydan çıkarılan dersler, sonraki hazırlık ve güvenli yapılaşma çalışmalarında kullanılır.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7">
            <a:extLst xmlns:a="http://schemas.openxmlformats.org/drawingml/2006/main">
              <a:ext uri="{FF2B5EF4-FFF2-40B4-BE49-F238E27FC236}">
                <a16:creationId xmlns:a16="http://schemas.microsoft.com/office/drawing/2014/main" id="{2AAC2395-26FE-4E7A-89AA-0DF81FECCC6E}"/>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Tarihsel deprem verilerini okuma</a:t>
            </a:r>
          </a:p>
        </p:txBody>
      </p:sp>
      <p:sp>
        <p:nvSpPr>
          <p:cNvPr id="2" name="CorrectionBody-47">
            <a:extLst xmlns:a="http://schemas.openxmlformats.org/drawingml/2006/main">
              <a:ext uri="{FF2B5EF4-FFF2-40B4-BE49-F238E27FC236}">
                <a16:creationId xmlns:a16="http://schemas.microsoft.com/office/drawing/2014/main" id="{F6836745-2C2F-43F3-AE21-22FC33DFE040}"/>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Tarihsel depremlerin büyüklük ve can kaybı tahminleri, kullanılan kataloğa ve rapor tarihine göre farklılaşabilir.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Karşılaştırma yaparken kaynak, büyüklük türü ve bildirim tarihi belirtilmelidir.</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Can kaybı, yalnız büyüklüğün değil nüfusun, yapıların ve müdahale koşullarının da etkilediği bir sonuçtur.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rrectionTitle-48">
            <a:extLst xmlns:a="http://schemas.openxmlformats.org/drawingml/2006/main">
              <a:ext uri="{FF2B5EF4-FFF2-40B4-BE49-F238E27FC236}">
                <a16:creationId xmlns:a16="http://schemas.microsoft.com/office/drawing/2014/main" id="{518E5994-C642-4F7F-8D41-EE09719D8662}"/>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FFFFFF"/>
                </a:solidFill>
                <a:latin typeface="Times New Roman"/>
                <a:ea typeface="Times New Roman"/>
                <a:cs typeface="Times New Roman"/>
              </a:defRPr>
            </a:pPr>
            <a:r>
              <a:rPr sz="2550" b="1">
                <a:solidFill>
                  <a:srgbClr val="FFFFFF"/>
                </a:solidFill>
                <a:latin typeface="Times New Roman"/>
                <a:ea typeface="Times New Roman"/>
                <a:cs typeface="Times New Roman"/>
              </a:rPr>
              <a:t>1999 Kocaeli depremi</a:t>
            </a:r>
          </a:p>
        </p:txBody>
      </p:sp>
      <p:sp>
        <p:nvSpPr>
          <p:cNvPr id="2" name="CorrectionBody-48">
            <a:extLst xmlns:a="http://schemas.openxmlformats.org/drawingml/2006/main">
              <a:ext uri="{FF2B5EF4-FFF2-40B4-BE49-F238E27FC236}">
                <a16:creationId xmlns:a16="http://schemas.microsoft.com/office/drawing/2014/main" id="{417779A6-07FA-4FD7-AB41-8B1F98067E25}"/>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17 Ağustos 1999 Kocaeli depremi Marmara Bölgesi'nde büyük can ve mal kayıplarına yol açtı.</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Olay, zemin araştırması, yapı güvenliği ve afet hazırlığının önemini ortaya koydu.</a:t>
            </a:r>
          </a:p>
          <a:p xmlns:a="http://schemas.openxmlformats.org/drawingml/2006/main">
            <a:pPr>
              <a:defRPr sz="1950">
                <a:solidFill>
                  <a:srgbClr val="FFFFFF"/>
                </a:solidFill>
                <a:latin typeface="Times New Roman"/>
                <a:ea typeface="Times New Roman"/>
                <a:cs typeface="Times New Roman"/>
              </a:defRPr>
            </a:pPr>
            <a:r>
              <a:rPr sz="1950">
                <a:solidFill>
                  <a:srgbClr val="FFFFFF"/>
                </a:solidFill>
                <a:latin typeface="Times New Roman"/>
                <a:ea typeface="Times New Roman"/>
                <a:cs typeface="Times New Roman"/>
              </a:rPr>
              <a:t>Eski raporlardaki farklı sayı dizilerini tek bir güncel resmî toplam gibi kullanmayız. Sayısal değerlendirme için aynı tarihli ve kapsamlı kaynak esas alınır.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alpha val="30980"/>
          </a:schemeClr>
        </a:solidFill>
        <a:effectLst/>
      </p:bgPr>
    </p:bg>
    <p:spTree>
      <p:nvGrpSpPr>
        <p:cNvPr id="1" name=""/>
        <p:cNvGrpSpPr/>
        <p:nvPr/>
      </p:nvGrpSpPr>
      <p:grpSpPr>
        <a:xfrm>
          <a:off x="0" y="0"/>
          <a:ext cx="0" cy="0"/>
          <a:chOff x="0" y="0"/>
          <a:chExt cx="0" cy="0"/>
        </a:xfrm>
      </p:grpSpPr>
      <p:sp>
        <p:nvSpPr>
          <p:cNvPr id="3" name="CorrectionTitle-49">
            <a:extLst xmlns:a="http://schemas.openxmlformats.org/drawingml/2006/main">
              <a:ext uri="{FF2B5EF4-FFF2-40B4-BE49-F238E27FC236}">
                <a16:creationId xmlns:a16="http://schemas.microsoft.com/office/drawing/2014/main" id="{789289D9-FD10-4C6C-977E-29775A4BC968}"/>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1F2937"/>
                </a:solidFill>
                <a:latin typeface="Times New Roman"/>
                <a:ea typeface="Times New Roman"/>
                <a:cs typeface="Times New Roman"/>
              </a:defRPr>
            </a:pPr>
            <a:r>
              <a:rPr sz="2550" b="1">
                <a:solidFill>
                  <a:srgbClr val="1F2937"/>
                </a:solidFill>
                <a:latin typeface="Times New Roman"/>
                <a:ea typeface="Times New Roman"/>
                <a:cs typeface="Times New Roman"/>
              </a:rPr>
              <a:t>Afet tablolarını karşılaştırma</a:t>
            </a:r>
          </a:p>
        </p:txBody>
      </p:sp>
      <p:sp>
        <p:nvSpPr>
          <p:cNvPr id="2" name="CorrectionBody-49">
            <a:extLst xmlns:a="http://schemas.openxmlformats.org/drawingml/2006/main">
              <a:ext uri="{FF2B5EF4-FFF2-40B4-BE49-F238E27FC236}">
                <a16:creationId xmlns:a16="http://schemas.microsoft.com/office/drawing/2014/main" id="{C70BB591-8F92-4BF0-9B0F-6A3505D1C510}"/>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Bir afet tablosunda olay tarihi, veri kaynağı ve bildirim tarihi bulunmalıdır.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Toplam satırı, aynı kapsamdaki satırların toplamıyla uyuşmalıdır. Ölü, yaralı ve kayıp sayıları ayrı tutulur.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Bir olay için farklı tarihli raporları karşılaştırırken sayılardaki değişimin nedenini araştırın.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10" name="İçerik Yer Tutucusu 4">
            <a:extLst>
              <a:ext uri="{FF2B5EF4-FFF2-40B4-BE49-F238E27FC236}">
                <a16:creationId xmlns:a16="http://schemas.microsoft.com/office/drawing/2014/main" id="{C3BFDAEB-EF59-4CEC-A916-050CE0D980DB}"/>
              </a:ext>
            </a:extLst>
          </p:cNvPr>
          <p:cNvSpPr>
            <a:spLocks noGrp="1"/>
          </p:cNvSpPr>
          <p:nvPr>
            <p:ph idx="4294967295"/>
          </p:nvPr>
        </p:nvSpPr>
        <p:spPr>
          <a:xfrm>
            <a:off x="479425" y="1504950"/>
            <a:ext cx="8664575" cy="828675"/>
          </a:xfrm>
        </p:spPr>
        <p:txBody>
          <a:bodyPr>
            <a:noAutofit/>
          </a:bodyPr>
          <a:lstStyle/>
          <a:p>
            <a:pPr marL="0" indent="0">
              <a:spcBef>
                <a:spcPct val="0"/>
              </a:spcBef>
              <a:buFont typeface="Wingdings" panose="05000000000000000000" pitchFamily="2" charset="2"/>
              <a:buNone/>
            </a:pPr>
            <a:r>
              <a:rPr lang="tr-TR" altLang="tr-TR" sz="1200" b="1">
                <a:solidFill>
                  <a:srgbClr val="264D73"/>
                </a:solidFill>
                <a:effectLst/>
                <a:latin typeface="Verdana" panose="020B0604030504040204" pitchFamily="34" charset="0"/>
                <a:ea typeface="Verdana" panose="020B0604030504040204" pitchFamily="34" charset="0"/>
                <a:cs typeface="Verdana" panose="020B0604030504040204" pitchFamily="34" charset="0"/>
              </a:rPr>
              <a:t>Toplumun tamamı veya belli kesimleri için fiziksel, ekonomik ve sosyal kayıplar doğuran, normal hayatı ve insan faaliyetlerini durduran veya kesintiye uğratan, etkilenen toplumun baş etme kapasitesinin yeterli olmadığı doğa, teknoloji veya insan kaynaklı olaydır. </a:t>
            </a:r>
          </a:p>
          <a:p>
            <a:pPr marL="0" indent="0">
              <a:spcBef>
                <a:spcPct val="0"/>
              </a:spcBef>
              <a:buFont typeface="Wingdings" panose="05000000000000000000" pitchFamily="2" charset="2"/>
              <a:buNone/>
            </a:pPr>
            <a:r>
              <a:rPr lang="tr-TR" altLang="tr-TR" sz="1200" b="1">
                <a:solidFill>
                  <a:srgbClr val="264D73"/>
                </a:solidFill>
                <a:effectLst/>
                <a:latin typeface="Verdana" panose="020B0604030504040204" pitchFamily="34" charset="0"/>
                <a:ea typeface="Verdana" panose="020B0604030504040204" pitchFamily="34" charset="0"/>
                <a:cs typeface="Verdana" panose="020B0604030504040204" pitchFamily="34" charset="0"/>
              </a:rPr>
              <a:t>Afet bir olayın kendisi değil, doğurduğu sonuçtur.</a:t>
            </a:r>
          </a:p>
        </p:txBody>
      </p:sp>
      <p:pic>
        <p:nvPicPr>
          <p:cNvPr id="7" name="Resim 6" descr="yol, ön, oyuncak, oturma içeren bir resim&#10;&#10;Açıklama otomatik olarak oluşturuldu">
            <a:extLst>
              <a:ext uri="{FF2B5EF4-FFF2-40B4-BE49-F238E27FC236}">
                <a16:creationId xmlns:a16="http://schemas.microsoft.com/office/drawing/2014/main" id="{576FCF54-BAE8-4428-82FF-430AC31A7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567"/>
          <a:stretch>
            <a:fillRect/>
          </a:stretch>
        </p:blipFill>
        <p:spPr bwMode="auto">
          <a:xfrm>
            <a:off x="0" y="2351088"/>
            <a:ext cx="914400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descr="oyuncak, yol, ışık, oturma içeren bir resim&#10;&#10;Açıklama otomatik olarak oluşturuldu">
            <a:extLst>
              <a:ext uri="{FF2B5EF4-FFF2-40B4-BE49-F238E27FC236}">
                <a16:creationId xmlns:a16="http://schemas.microsoft.com/office/drawing/2014/main" id="{6BBB27EC-140F-4BDA-BD59-3C543574EA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1354"/>
          <a:stretch>
            <a:fillRect/>
          </a:stretch>
        </p:blipFill>
        <p:spPr bwMode="auto">
          <a:xfrm>
            <a:off x="0" y="2351088"/>
            <a:ext cx="9144000"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Resim 3">
            <a:extLst>
              <a:ext uri="{FF2B5EF4-FFF2-40B4-BE49-F238E27FC236}">
                <a16:creationId xmlns:a16="http://schemas.microsoft.com/office/drawing/2014/main" id="{07134493-01C4-4734-8176-86BB8FDCDA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75" t="20964" r="3514" b="22179"/>
          <a:stretch>
            <a:fillRect/>
          </a:stretch>
        </p:blipFill>
        <p:spPr bwMode="auto">
          <a:xfrm>
            <a:off x="357188" y="2276475"/>
            <a:ext cx="8262937"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Başlık 1">
            <a:extLst>
              <a:ext uri="{FF2B5EF4-FFF2-40B4-BE49-F238E27FC236}">
                <a16:creationId xmlns:a16="http://schemas.microsoft.com/office/drawing/2014/main" id="{C4F54AF0-EAB3-4FAD-8EBC-1F8806879E4B}"/>
              </a:ext>
            </a:extLst>
          </p:cNvPr>
          <p:cNvSpPr txBox="1">
            <a:spLocks/>
          </p:cNvSpPr>
          <p:nvPr/>
        </p:nvSpPr>
        <p:spPr>
          <a:xfrm>
            <a:off x="827088" y="1104900"/>
            <a:ext cx="8245475" cy="407988"/>
          </a:xfrm>
          <a:prstGeom prst="rect">
            <a:avLst/>
          </a:prstGeom>
        </p:spPr>
        <p:txBody>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a:defRPr/>
            </a:pPr>
            <a:r>
              <a:rPr lang="tr-TR" sz="1800" dirty="0">
                <a:solidFill>
                  <a:srgbClr val="00B050"/>
                </a:solidFill>
                <a:latin typeface="Roboto" pitchFamily="2" charset="0"/>
                <a:ea typeface="Roboto" pitchFamily="2" charset="0"/>
              </a:rPr>
              <a:t>Afet Nedir?</a:t>
            </a:r>
            <a:endParaRPr lang="tr-TR" sz="1800" dirty="0">
              <a:solidFill>
                <a:schemeClr val="accent1">
                  <a:lumMod val="75000"/>
                </a:schemeClr>
              </a:solidFill>
              <a:latin typeface="Roboto" pitchFamily="2" charset="0"/>
              <a:ea typeface="Roboto" pitchFamily="2"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500"/>
                                        <p:tgtEl>
                                          <p:spTgt spid="10">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xit" presetSubtype="0" fill="hold" nodeType="clickEffect">
                                  <p:stCondLst>
                                    <p:cond delay="50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500"/>
                                        <p:tgtEl>
                                          <p:spTgt spid="10">
                                            <p:txEl>
                                              <p:pRg st="1" end="1"/>
                                            </p:txEl>
                                          </p:spTgt>
                                        </p:tgtEl>
                                      </p:cBhvr>
                                    </p:animEffect>
                                  </p:childTnLst>
                                </p:cTn>
                              </p:par>
                              <p:par>
                                <p:cTn id="19" presetID="10" presetClass="entr" presetSubtype="0" fill="hold" nodeType="withEffect">
                                  <p:stCondLst>
                                    <p:cond delay="15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55298" name="Başlık 1">
            <a:extLst>
              <a:ext uri="{FF2B5EF4-FFF2-40B4-BE49-F238E27FC236}">
                <a16:creationId xmlns:a16="http://schemas.microsoft.com/office/drawing/2014/main" id="{96986C03-E14F-4E24-AE4F-A09C86461B3B}"/>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00B050"/>
                </a:solidFill>
                <a:latin typeface="Roboto"/>
                <a:ea typeface="Roboto"/>
                <a:cs typeface="Roboto"/>
              </a:rPr>
              <a:t>Ülkemizde Afet ve Acil Durum Oluşturabilecek Tehlikelerimiz </a:t>
            </a:r>
          </a:p>
        </p:txBody>
      </p:sp>
      <p:pic>
        <p:nvPicPr>
          <p:cNvPr id="1026" name="Picture 2">
            <a:extLst>
              <a:ext uri="{FF2B5EF4-FFF2-40B4-BE49-F238E27FC236}">
                <a16:creationId xmlns:a16="http://schemas.microsoft.com/office/drawing/2014/main" id="{8081B5B4-9355-4E86-A7E4-AC5F44ACE484}"/>
              </a:ext>
            </a:extLst>
          </p:cNvPr>
          <p:cNvPicPr>
            <a:picLocks noChangeAspect="1" noChangeArrowheads="1"/>
          </p:cNvPicPr>
          <p:nvPr/>
        </p:nvPicPr>
        <p:blipFill rotWithShape="1">
          <a:blip r:embed="rId3"/>
          <a:srcRect l="211" t="914" r="347" b="5321"/>
          <a:stretch/>
        </p:blipFill>
        <p:spPr bwMode="auto">
          <a:xfrm>
            <a:off x="769938" y="1574800"/>
            <a:ext cx="3725862" cy="1774825"/>
          </a:xfrm>
          <a:prstGeom prst="rect">
            <a:avLst/>
          </a:prstGeom>
          <a:ln>
            <a:solidFill>
              <a:schemeClr val="bg1">
                <a:lumMod val="85000"/>
              </a:schemeClr>
            </a:solidFill>
          </a:ln>
          <a:effectLst/>
        </p:spPr>
      </p:pic>
      <p:pic>
        <p:nvPicPr>
          <p:cNvPr id="1028" name="Picture 4">
            <a:extLst>
              <a:ext uri="{FF2B5EF4-FFF2-40B4-BE49-F238E27FC236}">
                <a16:creationId xmlns:a16="http://schemas.microsoft.com/office/drawing/2014/main" id="{584AE964-C66D-47AE-AC08-533D06A31B8A}"/>
              </a:ext>
            </a:extLst>
          </p:cNvPr>
          <p:cNvPicPr>
            <a:picLocks noChangeAspect="1" noChangeArrowheads="1"/>
          </p:cNvPicPr>
          <p:nvPr/>
        </p:nvPicPr>
        <p:blipFill rotWithShape="1">
          <a:blip r:embed="rId4"/>
          <a:srcRect l="966" t="733" r="791" b="3877"/>
          <a:stretch/>
        </p:blipFill>
        <p:spPr bwMode="auto">
          <a:xfrm>
            <a:off x="4570413" y="1574800"/>
            <a:ext cx="3405187" cy="1774825"/>
          </a:xfrm>
          <a:prstGeom prst="rect">
            <a:avLst/>
          </a:prstGeom>
          <a:ln>
            <a:solidFill>
              <a:schemeClr val="bg1">
                <a:lumMod val="85000"/>
              </a:schemeClr>
            </a:solidFill>
          </a:ln>
          <a:effectLst/>
        </p:spPr>
      </p:pic>
      <p:pic>
        <p:nvPicPr>
          <p:cNvPr id="1030" name="Picture 6">
            <a:extLst>
              <a:ext uri="{FF2B5EF4-FFF2-40B4-BE49-F238E27FC236}">
                <a16:creationId xmlns:a16="http://schemas.microsoft.com/office/drawing/2014/main" id="{C64A1775-8A98-42DF-90AF-19D0F198835B}"/>
              </a:ext>
            </a:extLst>
          </p:cNvPr>
          <p:cNvPicPr>
            <a:picLocks noChangeAspect="1" noChangeArrowheads="1"/>
          </p:cNvPicPr>
          <p:nvPr/>
        </p:nvPicPr>
        <p:blipFill rotWithShape="1">
          <a:blip r:embed="rId5"/>
          <a:srcRect l="576" t="913" r="289" b="3811"/>
          <a:stretch/>
        </p:blipFill>
        <p:spPr bwMode="auto">
          <a:xfrm>
            <a:off x="769938" y="3424238"/>
            <a:ext cx="3717925" cy="1835150"/>
          </a:xfrm>
          <a:prstGeom prst="rect">
            <a:avLst/>
          </a:prstGeom>
          <a:ln>
            <a:solidFill>
              <a:schemeClr val="bg1">
                <a:lumMod val="85000"/>
              </a:schemeClr>
            </a:solidFill>
          </a:ln>
          <a:effectLst/>
        </p:spPr>
      </p:pic>
      <p:pic>
        <p:nvPicPr>
          <p:cNvPr id="1032" name="Picture 8">
            <a:extLst>
              <a:ext uri="{FF2B5EF4-FFF2-40B4-BE49-F238E27FC236}">
                <a16:creationId xmlns:a16="http://schemas.microsoft.com/office/drawing/2014/main" id="{567A9870-9A8A-4796-9858-1CED0BBE619A}"/>
              </a:ext>
            </a:extLst>
          </p:cNvPr>
          <p:cNvPicPr>
            <a:picLocks noChangeAspect="1" noChangeArrowheads="1"/>
          </p:cNvPicPr>
          <p:nvPr/>
        </p:nvPicPr>
        <p:blipFill rotWithShape="1">
          <a:blip r:embed="rId6"/>
          <a:srcRect l="470" t="575" r="341" b="3078"/>
          <a:stretch/>
        </p:blipFill>
        <p:spPr bwMode="auto">
          <a:xfrm>
            <a:off x="4570413" y="3424238"/>
            <a:ext cx="3405187" cy="1835150"/>
          </a:xfrm>
          <a:prstGeom prst="rect">
            <a:avLst/>
          </a:prstGeom>
          <a:ln>
            <a:solidFill>
              <a:schemeClr val="bg1">
                <a:lumMod val="85000"/>
              </a:schemeClr>
            </a:solidFill>
          </a:ln>
          <a:effectLst/>
        </p:spPr>
      </p:pic>
      <p:sp>
        <p:nvSpPr>
          <p:cNvPr id="14" name="Dikdörtgen 13">
            <a:extLst>
              <a:ext uri="{FF2B5EF4-FFF2-40B4-BE49-F238E27FC236}">
                <a16:creationId xmlns:a16="http://schemas.microsoft.com/office/drawing/2014/main" id="{E6A7BB90-2009-4682-B863-A7AD331671BA}"/>
              </a:ext>
            </a:extLst>
          </p:cNvPr>
          <p:cNvSpPr>
            <a:spLocks noChangeArrowheads="1"/>
          </p:cNvSpPr>
          <p:nvPr/>
        </p:nvSpPr>
        <p:spPr bwMode="auto">
          <a:xfrm rot="-5400000">
            <a:off x="-319088" y="2222501"/>
            <a:ext cx="18462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200" b="1">
                <a:solidFill>
                  <a:srgbClr val="00B050"/>
                </a:solidFill>
                <a:latin typeface="Roboto"/>
                <a:ea typeface="Roboto"/>
                <a:cs typeface="Roboto"/>
              </a:rPr>
              <a:t>SEL ve TAŞKINLAR</a:t>
            </a:r>
          </a:p>
        </p:txBody>
      </p:sp>
      <p:sp>
        <p:nvSpPr>
          <p:cNvPr id="15" name="Dikdörtgen 14">
            <a:extLst>
              <a:ext uri="{FF2B5EF4-FFF2-40B4-BE49-F238E27FC236}">
                <a16:creationId xmlns:a16="http://schemas.microsoft.com/office/drawing/2014/main" id="{3B3BA44C-B4FB-4A86-B14A-E235AE45EF92}"/>
              </a:ext>
            </a:extLst>
          </p:cNvPr>
          <p:cNvSpPr>
            <a:spLocks noChangeArrowheads="1"/>
          </p:cNvSpPr>
          <p:nvPr/>
        </p:nvSpPr>
        <p:spPr bwMode="auto">
          <a:xfrm rot="-5400000">
            <a:off x="-319088" y="4165601"/>
            <a:ext cx="18462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200" b="1">
                <a:solidFill>
                  <a:srgbClr val="00B050"/>
                </a:solidFill>
                <a:latin typeface="Roboto"/>
                <a:ea typeface="Roboto"/>
                <a:cs typeface="Roboto"/>
              </a:rPr>
              <a:t>ÇIĞ</a:t>
            </a:r>
          </a:p>
        </p:txBody>
      </p:sp>
      <p:sp>
        <p:nvSpPr>
          <p:cNvPr id="21" name="Dikdörtgen 20">
            <a:extLst>
              <a:ext uri="{FF2B5EF4-FFF2-40B4-BE49-F238E27FC236}">
                <a16:creationId xmlns:a16="http://schemas.microsoft.com/office/drawing/2014/main" id="{89CEE9B0-4BED-4462-9F71-00A033E1CAA9}"/>
              </a:ext>
            </a:extLst>
          </p:cNvPr>
          <p:cNvSpPr>
            <a:spLocks noChangeArrowheads="1"/>
          </p:cNvSpPr>
          <p:nvPr/>
        </p:nvSpPr>
        <p:spPr bwMode="auto">
          <a:xfrm rot="5400000">
            <a:off x="7214394" y="4245769"/>
            <a:ext cx="1846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200" b="1">
                <a:solidFill>
                  <a:srgbClr val="00B050"/>
                </a:solidFill>
                <a:latin typeface="Roboto"/>
                <a:ea typeface="Roboto"/>
                <a:cs typeface="Roboto"/>
              </a:rPr>
              <a:t>ORMAN YANGINLARI</a:t>
            </a:r>
          </a:p>
        </p:txBody>
      </p:sp>
      <p:sp>
        <p:nvSpPr>
          <p:cNvPr id="22" name="Dikdörtgen 21">
            <a:extLst>
              <a:ext uri="{FF2B5EF4-FFF2-40B4-BE49-F238E27FC236}">
                <a16:creationId xmlns:a16="http://schemas.microsoft.com/office/drawing/2014/main" id="{3996AF48-A3D8-4505-B050-B082BAD111DA}"/>
              </a:ext>
            </a:extLst>
          </p:cNvPr>
          <p:cNvSpPr>
            <a:spLocks noChangeArrowheads="1"/>
          </p:cNvSpPr>
          <p:nvPr/>
        </p:nvSpPr>
        <p:spPr bwMode="auto">
          <a:xfrm rot="5400000">
            <a:off x="7217569" y="2197894"/>
            <a:ext cx="18478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200" b="1">
                <a:solidFill>
                  <a:srgbClr val="00B050"/>
                </a:solidFill>
                <a:latin typeface="Roboto"/>
                <a:ea typeface="Roboto"/>
                <a:cs typeface="Roboto"/>
              </a:rPr>
              <a:t>HEYELAN</a:t>
            </a:r>
          </a:p>
        </p:txBody>
      </p:sp>
      <p:pic>
        <p:nvPicPr>
          <p:cNvPr id="4" name="Resim 3">
            <a:extLst>
              <a:ext uri="{FF2B5EF4-FFF2-40B4-BE49-F238E27FC236}">
                <a16:creationId xmlns:a16="http://schemas.microsoft.com/office/drawing/2014/main" id="{A09799BC-E81D-4B63-A0BC-C9E308E66696}"/>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613" t="13875" r="1196" b="25381"/>
          <a:stretch>
            <a:fillRect/>
          </a:stretch>
        </p:blipFill>
        <p:spPr bwMode="auto">
          <a:xfrm>
            <a:off x="488950" y="1663700"/>
            <a:ext cx="7932738"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Resim 9" descr="ekran, oturma, bilgisayar, yüzey içeren bir resim&#10;&#10;Açıklama otomatik olarak oluşturuldu">
            <a:extLst>
              <a:ext uri="{FF2B5EF4-FFF2-40B4-BE49-F238E27FC236}">
                <a16:creationId xmlns:a16="http://schemas.microsoft.com/office/drawing/2014/main" id="{EDD8ACBE-B0F4-4192-93D3-6D2BF8BF17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3925" y="2608263"/>
            <a:ext cx="3643313" cy="282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_3DxwVBX-y5LJ9ae">
            <a:hlinkClick action="ppaction://media"/>
            <a:extLst>
              <a:ext uri="{FF2B5EF4-FFF2-40B4-BE49-F238E27FC236}">
                <a16:creationId xmlns:a16="http://schemas.microsoft.com/office/drawing/2014/main" id="{34EE4904-EDBD-4B8E-BBF3-DE50E916B1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9463" y="3167063"/>
            <a:ext cx="1620837"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Resim 11">
            <a:extLst>
              <a:ext uri="{FF2B5EF4-FFF2-40B4-BE49-F238E27FC236}">
                <a16:creationId xmlns:a16="http://schemas.microsoft.com/office/drawing/2014/main" id="{96773DE4-BA69-420B-847A-8297F3F84A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97638" y="4467225"/>
            <a:ext cx="1266825"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xit" presetSubtype="0" fill="hold" grpId="0"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1" grpId="0"/>
      <p:bldP spid="2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57346" name="Resim 10" descr="işaret içeren bir resim&#10;&#10;Açıklama otomatik olarak oluşturuldu">
            <a:extLst>
              <a:ext uri="{FF2B5EF4-FFF2-40B4-BE49-F238E27FC236}">
                <a16:creationId xmlns:a16="http://schemas.microsoft.com/office/drawing/2014/main" id="{CCEB2D99-5ADF-499D-BB3D-ED57BF6C1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568325"/>
            <a:ext cx="8861425"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Metin kutusu 4">
            <a:extLst>
              <a:ext uri="{FF2B5EF4-FFF2-40B4-BE49-F238E27FC236}">
                <a16:creationId xmlns:a16="http://schemas.microsoft.com/office/drawing/2014/main" id="{2433CA83-0565-49F0-8867-D87A0E36488C}"/>
              </a:ext>
            </a:extLst>
          </p:cNvPr>
          <p:cNvSpPr txBox="1">
            <a:spLocks noChangeArrowheads="1"/>
          </p:cNvSpPr>
          <p:nvPr/>
        </p:nvSpPr>
        <p:spPr bwMode="auto">
          <a:xfrm>
            <a:off x="320675" y="1938338"/>
            <a:ext cx="2403475" cy="1016000"/>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spcAft>
                <a:spcPts val="450"/>
              </a:spcAft>
              <a:defRPr/>
            </a:pPr>
            <a:r>
              <a:rPr lang="tr-TR" altLang="tr-TR" sz="1500" b="1" dirty="0">
                <a:solidFill>
                  <a:schemeClr val="accent2">
                    <a:lumMod val="75000"/>
                  </a:schemeClr>
                </a:solidFill>
                <a:latin typeface="Roboto"/>
                <a:ea typeface="Roboto"/>
                <a:cs typeface="Roboto"/>
              </a:rPr>
              <a:t>Afete dirençli yapılar, olası risklere karşı dayanımı yüksek olarak inşa edilmiş yapılardır. </a:t>
            </a:r>
          </a:p>
        </p:txBody>
      </p:sp>
      <p:sp>
        <p:nvSpPr>
          <p:cNvPr id="12" name="Dikdörtgen 11">
            <a:extLst>
              <a:ext uri="{FF2B5EF4-FFF2-40B4-BE49-F238E27FC236}">
                <a16:creationId xmlns:a16="http://schemas.microsoft.com/office/drawing/2014/main" id="{061CB474-824E-45AF-A0A6-21C5EA253A4F}"/>
              </a:ext>
            </a:extLst>
          </p:cNvPr>
          <p:cNvSpPr/>
          <p:nvPr/>
        </p:nvSpPr>
        <p:spPr>
          <a:xfrm>
            <a:off x="3048000" y="2493963"/>
            <a:ext cx="1630363" cy="461962"/>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Düzenli Bakım Gören</a:t>
            </a:r>
            <a:endParaRPr lang="tr-TR" sz="1200" dirty="0">
              <a:solidFill>
                <a:schemeClr val="accent1">
                  <a:lumMod val="75000"/>
                </a:schemeClr>
              </a:solidFill>
            </a:endParaRPr>
          </a:p>
        </p:txBody>
      </p:sp>
      <p:sp>
        <p:nvSpPr>
          <p:cNvPr id="13" name="Dikdörtgen 12">
            <a:extLst>
              <a:ext uri="{FF2B5EF4-FFF2-40B4-BE49-F238E27FC236}">
                <a16:creationId xmlns:a16="http://schemas.microsoft.com/office/drawing/2014/main" id="{2B537D0D-0729-4319-BBC7-2FBE8DDFE977}"/>
              </a:ext>
            </a:extLst>
          </p:cNvPr>
          <p:cNvSpPr/>
          <p:nvPr/>
        </p:nvSpPr>
        <p:spPr>
          <a:xfrm>
            <a:off x="3048000" y="3284538"/>
            <a:ext cx="1630363" cy="461962"/>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Farklı Bir Amaçla Kullanılmayan</a:t>
            </a:r>
            <a:endParaRPr lang="tr-TR" sz="1200" dirty="0">
              <a:solidFill>
                <a:schemeClr val="accent1">
                  <a:lumMod val="75000"/>
                </a:schemeClr>
              </a:solidFill>
            </a:endParaRPr>
          </a:p>
        </p:txBody>
      </p:sp>
      <p:sp>
        <p:nvSpPr>
          <p:cNvPr id="14" name="Dikdörtgen 13">
            <a:extLst>
              <a:ext uri="{FF2B5EF4-FFF2-40B4-BE49-F238E27FC236}">
                <a16:creationId xmlns:a16="http://schemas.microsoft.com/office/drawing/2014/main" id="{8573F0F8-91A2-49A5-947F-C16E6DD52BE5}"/>
              </a:ext>
            </a:extLst>
          </p:cNvPr>
          <p:cNvSpPr/>
          <p:nvPr/>
        </p:nvSpPr>
        <p:spPr>
          <a:xfrm>
            <a:off x="3048000" y="4040188"/>
            <a:ext cx="1630363" cy="461962"/>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Proje Dışı Tadilat Yapılmamış</a:t>
            </a:r>
            <a:endParaRPr lang="tr-TR" sz="1200" dirty="0">
              <a:solidFill>
                <a:schemeClr val="accent1">
                  <a:lumMod val="75000"/>
                </a:schemeClr>
              </a:solidFill>
            </a:endParaRPr>
          </a:p>
        </p:txBody>
      </p:sp>
      <p:sp>
        <p:nvSpPr>
          <p:cNvPr id="15" name="Dikdörtgen 14">
            <a:extLst>
              <a:ext uri="{FF2B5EF4-FFF2-40B4-BE49-F238E27FC236}">
                <a16:creationId xmlns:a16="http://schemas.microsoft.com/office/drawing/2014/main" id="{376C4A2A-1C73-4820-B737-63CC6F5767C2}"/>
              </a:ext>
            </a:extLst>
          </p:cNvPr>
          <p:cNvSpPr/>
          <p:nvPr/>
        </p:nvSpPr>
        <p:spPr>
          <a:xfrm>
            <a:off x="3048000" y="4797425"/>
            <a:ext cx="1630363" cy="461963"/>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Eğitimli İşçiler Tarafından Yapılan</a:t>
            </a:r>
            <a:endParaRPr lang="tr-TR" sz="1200" dirty="0">
              <a:solidFill>
                <a:schemeClr val="accent1">
                  <a:lumMod val="75000"/>
                </a:schemeClr>
              </a:solidFill>
            </a:endParaRPr>
          </a:p>
        </p:txBody>
      </p:sp>
      <p:sp>
        <p:nvSpPr>
          <p:cNvPr id="16" name="Dikdörtgen 15">
            <a:extLst>
              <a:ext uri="{FF2B5EF4-FFF2-40B4-BE49-F238E27FC236}">
                <a16:creationId xmlns:a16="http://schemas.microsoft.com/office/drawing/2014/main" id="{B151EBB5-2117-4C15-A584-C1ACFED2258F}"/>
              </a:ext>
            </a:extLst>
          </p:cNvPr>
          <p:cNvSpPr/>
          <p:nvPr/>
        </p:nvSpPr>
        <p:spPr>
          <a:xfrm>
            <a:off x="7246938" y="2489200"/>
            <a:ext cx="1630362" cy="461963"/>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Yönetmeliklere Göre Tasarlanmış</a:t>
            </a:r>
            <a:endParaRPr lang="tr-TR" sz="1200" dirty="0">
              <a:solidFill>
                <a:schemeClr val="accent1">
                  <a:lumMod val="75000"/>
                </a:schemeClr>
              </a:solidFill>
            </a:endParaRPr>
          </a:p>
        </p:txBody>
      </p:sp>
      <p:sp>
        <p:nvSpPr>
          <p:cNvPr id="17" name="Dikdörtgen 16">
            <a:extLst>
              <a:ext uri="{FF2B5EF4-FFF2-40B4-BE49-F238E27FC236}">
                <a16:creationId xmlns:a16="http://schemas.microsoft.com/office/drawing/2014/main" id="{2982723B-B82E-469F-99C2-BE64927A4F43}"/>
              </a:ext>
            </a:extLst>
          </p:cNvPr>
          <p:cNvSpPr/>
          <p:nvPr/>
        </p:nvSpPr>
        <p:spPr>
          <a:xfrm>
            <a:off x="7246938" y="3284538"/>
            <a:ext cx="1630362" cy="461962"/>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Mühendislik Hizmeti Almış</a:t>
            </a:r>
            <a:endParaRPr lang="tr-TR" sz="1200" dirty="0">
              <a:solidFill>
                <a:schemeClr val="accent1">
                  <a:lumMod val="75000"/>
                </a:schemeClr>
              </a:solidFill>
            </a:endParaRPr>
          </a:p>
        </p:txBody>
      </p:sp>
      <p:sp>
        <p:nvSpPr>
          <p:cNvPr id="18" name="Dikdörtgen 17">
            <a:extLst>
              <a:ext uri="{FF2B5EF4-FFF2-40B4-BE49-F238E27FC236}">
                <a16:creationId xmlns:a16="http://schemas.microsoft.com/office/drawing/2014/main" id="{09617635-3DE9-4D1A-9A86-C67590D9F38E}"/>
              </a:ext>
            </a:extLst>
          </p:cNvPr>
          <p:cNvSpPr/>
          <p:nvPr/>
        </p:nvSpPr>
        <p:spPr>
          <a:xfrm>
            <a:off x="7246938" y="4040188"/>
            <a:ext cx="1630362" cy="647700"/>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Yapı Türüne Uygun ve Doğru İnşa Edilmiş</a:t>
            </a:r>
            <a:endParaRPr lang="tr-TR" sz="1200" dirty="0">
              <a:solidFill>
                <a:schemeClr val="accent1">
                  <a:lumMod val="75000"/>
                </a:schemeClr>
              </a:solidFill>
            </a:endParaRPr>
          </a:p>
        </p:txBody>
      </p:sp>
      <p:sp>
        <p:nvSpPr>
          <p:cNvPr id="19" name="Dikdörtgen 18">
            <a:extLst>
              <a:ext uri="{FF2B5EF4-FFF2-40B4-BE49-F238E27FC236}">
                <a16:creationId xmlns:a16="http://schemas.microsoft.com/office/drawing/2014/main" id="{4CD6E12B-9CC4-4155-B176-00CD30B95725}"/>
              </a:ext>
            </a:extLst>
          </p:cNvPr>
          <p:cNvSpPr/>
          <p:nvPr/>
        </p:nvSpPr>
        <p:spPr>
          <a:xfrm>
            <a:off x="7246938" y="4797425"/>
            <a:ext cx="1630362" cy="461963"/>
          </a:xfrm>
          <a:prstGeom prst="rect">
            <a:avLst/>
          </a:prstGeom>
        </p:spPr>
        <p:txBody>
          <a:bodyPr>
            <a:spAutoFit/>
          </a:bodyPr>
          <a:lstStyle/>
          <a:p>
            <a:pPr eaLnBrk="1" hangingPunct="1">
              <a:defRPr/>
            </a:pPr>
            <a:r>
              <a:rPr lang="tr-TR" sz="1200" b="1" dirty="0">
                <a:solidFill>
                  <a:schemeClr val="accent1">
                    <a:lumMod val="75000"/>
                  </a:schemeClr>
                </a:solidFill>
                <a:latin typeface="Roboto" pitchFamily="2" charset="0"/>
                <a:ea typeface="Roboto" pitchFamily="2" charset="0"/>
              </a:rPr>
              <a:t>Ruhsata / İskana Sahip</a:t>
            </a:r>
            <a:endParaRPr lang="tr-TR" sz="1200" dirty="0">
              <a:solidFill>
                <a:schemeClr val="accent1">
                  <a:lumMod val="75000"/>
                </a:schemeClr>
              </a:solidFill>
            </a:endParaRPr>
          </a:p>
        </p:txBody>
      </p:sp>
      <p:sp>
        <p:nvSpPr>
          <p:cNvPr id="57356" name="Başlık 1">
            <a:extLst>
              <a:ext uri="{FF2B5EF4-FFF2-40B4-BE49-F238E27FC236}">
                <a16:creationId xmlns:a16="http://schemas.microsoft.com/office/drawing/2014/main" id="{9B57D401-19E7-4CC5-BE9A-AB1B8C388667}"/>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Afete Dirençli Yapılarda Yaşayın</a:t>
            </a:r>
          </a:p>
        </p:txBody>
      </p:sp>
      <p:pic>
        <p:nvPicPr>
          <p:cNvPr id="57357" name="Resim 6">
            <a:extLst>
              <a:ext uri="{FF2B5EF4-FFF2-40B4-BE49-F238E27FC236}">
                <a16:creationId xmlns:a16="http://schemas.microsoft.com/office/drawing/2014/main" id="{43A900ED-E749-4368-9D0B-18747B32F8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13" y="3233738"/>
            <a:ext cx="23907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childTnLst>
                                </p:cTn>
                              </p:par>
                            </p:childTnLst>
                          </p:cTn>
                        </p:par>
                        <p:par>
                          <p:cTn id="8" fill="hold" nodeType="afterGroup">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nodeType="afterGroup">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750"/>
                                        <p:tgtEl>
                                          <p:spTgt spid="13"/>
                                        </p:tgtEl>
                                      </p:cBhvr>
                                    </p:animEffect>
                                  </p:childTnLst>
                                </p:cTn>
                              </p:par>
                            </p:childTnLst>
                          </p:cTn>
                        </p:par>
                        <p:par>
                          <p:cTn id="16" fill="hold" nodeType="afterGroup">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childTnLst>
                                </p:cTn>
                              </p:par>
                            </p:childTnLst>
                          </p:cTn>
                        </p:par>
                        <p:par>
                          <p:cTn id="20" fill="hold" nodeType="afterGroup">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childTnLst>
                                </p:cTn>
                              </p:par>
                            </p:childTnLst>
                          </p:cTn>
                        </p:par>
                        <p:par>
                          <p:cTn id="24" fill="hold" nodeType="afterGroup">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50"/>
                                        <p:tgtEl>
                                          <p:spTgt spid="18"/>
                                        </p:tgtEl>
                                      </p:cBhvr>
                                    </p:animEffect>
                                  </p:childTnLst>
                                </p:cTn>
                              </p:par>
                            </p:childTnLst>
                          </p:cTn>
                        </p:par>
                        <p:par>
                          <p:cTn id="28" fill="hold" nodeType="afterGroup">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childTnLst>
                          </p:cTn>
                        </p:par>
                        <p:par>
                          <p:cTn id="32" fill="hold" nodeType="afterGroup">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59394" name="Resim 5" descr="oda, yatak odası, tablo, gömlek içeren bir resim&#10;&#10;Açıklama otomatik olarak oluşturuldu">
            <a:extLst>
              <a:ext uri="{FF2B5EF4-FFF2-40B4-BE49-F238E27FC236}">
                <a16:creationId xmlns:a16="http://schemas.microsoft.com/office/drawing/2014/main" id="{92C66109-9FFB-4173-8C24-CFDA9D955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44513"/>
            <a:ext cx="9144000" cy="514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Dikdörtgen 4">
            <a:extLst>
              <a:ext uri="{FF2B5EF4-FFF2-40B4-BE49-F238E27FC236}">
                <a16:creationId xmlns:a16="http://schemas.microsoft.com/office/drawing/2014/main" id="{61ACFECB-9E17-420C-9257-D67103CB413B}"/>
              </a:ext>
            </a:extLst>
          </p:cNvPr>
          <p:cNvSpPr>
            <a:spLocks noChangeArrowheads="1"/>
          </p:cNvSpPr>
          <p:nvPr/>
        </p:nvSpPr>
        <p:spPr bwMode="auto">
          <a:xfrm>
            <a:off x="307975" y="1739900"/>
            <a:ext cx="8601075" cy="323850"/>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defRPr/>
            </a:pPr>
            <a:r>
              <a:rPr lang="tr-TR" altLang="tr-TR" sz="1500" b="1" dirty="0">
                <a:solidFill>
                  <a:schemeClr val="accent2">
                    <a:lumMod val="75000"/>
                  </a:schemeClr>
                </a:solidFill>
                <a:latin typeface="Roboto"/>
                <a:ea typeface="Roboto"/>
                <a:cs typeface="Roboto"/>
              </a:rPr>
              <a:t>Zorunlu Deprem Sigortası’na ek olarak;</a:t>
            </a:r>
          </a:p>
        </p:txBody>
      </p:sp>
      <p:sp>
        <p:nvSpPr>
          <p:cNvPr id="59396" name="Başlık 1">
            <a:extLst>
              <a:ext uri="{FF2B5EF4-FFF2-40B4-BE49-F238E27FC236}">
                <a16:creationId xmlns:a16="http://schemas.microsoft.com/office/drawing/2014/main" id="{ED1DBDCE-CADA-4D1E-89AA-169C17EC5F76}"/>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Sigorta Yaptırın, Yaşam Alanlarınızı Güvence Altına Alın</a:t>
            </a:r>
          </a:p>
        </p:txBody>
      </p:sp>
      <p:pic>
        <p:nvPicPr>
          <p:cNvPr id="2" name="Resim 1">
            <a:extLst>
              <a:ext uri="{FF2B5EF4-FFF2-40B4-BE49-F238E27FC236}">
                <a16:creationId xmlns:a16="http://schemas.microsoft.com/office/drawing/2014/main" id="{4C0D7E9D-3E38-49D3-A637-F7BFA3ECA0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75" y="4398963"/>
            <a:ext cx="8286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2">
            <a:extLst>
              <a:ext uri="{FF2B5EF4-FFF2-40B4-BE49-F238E27FC236}">
                <a16:creationId xmlns:a16="http://schemas.microsoft.com/office/drawing/2014/main" id="{1BDA12AC-FF4C-48A8-98CA-6EC6353488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6063" y="2405063"/>
            <a:ext cx="771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3">
            <a:extLst>
              <a:ext uri="{FF2B5EF4-FFF2-40B4-BE49-F238E27FC236}">
                <a16:creationId xmlns:a16="http://schemas.microsoft.com/office/drawing/2014/main" id="{B8C4AB31-701D-4030-B95B-5752B16356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7813" y="5049838"/>
            <a:ext cx="781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a:extLst>
              <a:ext uri="{FF2B5EF4-FFF2-40B4-BE49-F238E27FC236}">
                <a16:creationId xmlns:a16="http://schemas.microsoft.com/office/drawing/2014/main" id="{FB365703-77F1-4952-9F7F-293D38C08E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79863" y="2765425"/>
            <a:ext cx="9715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Resim 18">
            <a:extLst>
              <a:ext uri="{FF2B5EF4-FFF2-40B4-BE49-F238E27FC236}">
                <a16:creationId xmlns:a16="http://schemas.microsoft.com/office/drawing/2014/main" id="{67991D50-1CFD-4928-9B4B-8BFEC3643D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7013" y="3817938"/>
            <a:ext cx="8572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Resim 19">
            <a:extLst>
              <a:ext uri="{FF2B5EF4-FFF2-40B4-BE49-F238E27FC236}">
                <a16:creationId xmlns:a16="http://schemas.microsoft.com/office/drawing/2014/main" id="{9B5ACFBA-8BF3-45F6-B1CE-634E64393B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3338" y="4548188"/>
            <a:ext cx="11239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Resim 20">
            <a:extLst>
              <a:ext uri="{FF2B5EF4-FFF2-40B4-BE49-F238E27FC236}">
                <a16:creationId xmlns:a16="http://schemas.microsoft.com/office/drawing/2014/main" id="{D07B61FD-AEBD-472B-A569-96EE71AE30F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26375" y="2473325"/>
            <a:ext cx="7905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nodeType="afterGroup">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childTnLst>
                          </p:cTn>
                        </p:par>
                        <p:par>
                          <p:cTn id="24" fill="hold" nodeType="afterGroup">
                            <p:stCondLst>
                              <p:cond delay="5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childTnLst>
                                </p:cTn>
                              </p:par>
                            </p:childTnLst>
                          </p:cTn>
                        </p:par>
                        <p:par>
                          <p:cTn id="28" fill="hold" nodeType="afterGroup">
                            <p:stCondLst>
                              <p:cond delay="6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alpha val="0"/>
          </a:schemeClr>
        </a:solidFill>
        <a:effectLst/>
      </p:bgPr>
    </p:bg>
    <p:spTree>
      <p:nvGrpSpPr>
        <p:cNvPr id="1" name=""/>
        <p:cNvGrpSpPr/>
        <p:nvPr/>
      </p:nvGrpSpPr>
      <p:grpSpPr>
        <a:xfrm>
          <a:off x="0" y="0"/>
          <a:ext cx="0" cy="0"/>
          <a:chOff x="0" y="0"/>
          <a:chExt cx="0" cy="0"/>
        </a:xfrm>
      </p:grpSpPr>
      <p:pic>
        <p:nvPicPr>
          <p:cNvPr id="61442" name="Resim 4" descr="kutu, bilgisayar, tuğla içeren bir resim&#10;&#10;Açıklama otomatik olarak oluşturuldu">
            <a:extLst>
              <a:ext uri="{FF2B5EF4-FFF2-40B4-BE49-F238E27FC236}">
                <a16:creationId xmlns:a16="http://schemas.microsoft.com/office/drawing/2014/main" id="{8A62E357-366E-4566-93DC-2BDC946EC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1649413"/>
            <a:ext cx="6381750" cy="358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Konuşma Balonu: Köşeleri Yuvarlanmış Dikdörtgen 25">
            <a:extLst>
              <a:ext uri="{FF2B5EF4-FFF2-40B4-BE49-F238E27FC236}">
                <a16:creationId xmlns:a16="http://schemas.microsoft.com/office/drawing/2014/main" id="{3C12E0EF-A4CA-4D0C-A28E-D79F44FA4F09}"/>
              </a:ext>
            </a:extLst>
          </p:cNvPr>
          <p:cNvSpPr/>
          <p:nvPr/>
        </p:nvSpPr>
        <p:spPr>
          <a:xfrm>
            <a:off x="1149350" y="1619250"/>
            <a:ext cx="1158875" cy="488950"/>
          </a:xfrm>
          <a:prstGeom prst="wedgeRoundRectCallout">
            <a:avLst>
              <a:gd name="adj1" fmla="val 118504"/>
              <a:gd name="adj2" fmla="val 45555"/>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Camlar</a:t>
            </a:r>
          </a:p>
        </p:txBody>
      </p:sp>
      <p:pic>
        <p:nvPicPr>
          <p:cNvPr id="61444" name="Picture 2" descr="point gif ile ilgili görsel sonucu">
            <a:extLst>
              <a:ext uri="{FF2B5EF4-FFF2-40B4-BE49-F238E27FC236}">
                <a16:creationId xmlns:a16="http://schemas.microsoft.com/office/drawing/2014/main" id="{F88C6C21-98FB-43A0-8000-A95FE246657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989263" y="1914525"/>
            <a:ext cx="38576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Konuşma Balonu: Köşeleri Yuvarlanmış Dikdörtgen 37">
            <a:extLst>
              <a:ext uri="{FF2B5EF4-FFF2-40B4-BE49-F238E27FC236}">
                <a16:creationId xmlns:a16="http://schemas.microsoft.com/office/drawing/2014/main" id="{E9B4D50C-198B-4647-9DD7-6C3FB6139335}"/>
              </a:ext>
            </a:extLst>
          </p:cNvPr>
          <p:cNvSpPr/>
          <p:nvPr/>
        </p:nvSpPr>
        <p:spPr>
          <a:xfrm>
            <a:off x="350838" y="2684463"/>
            <a:ext cx="1158875" cy="687387"/>
          </a:xfrm>
          <a:prstGeom prst="wedgeRoundRectCallout">
            <a:avLst>
              <a:gd name="adj1" fmla="val 234424"/>
              <a:gd name="adj2" fmla="val -120659"/>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Raflarda Bulunan Eşyalar</a:t>
            </a:r>
          </a:p>
        </p:txBody>
      </p:sp>
      <p:sp>
        <p:nvSpPr>
          <p:cNvPr id="40" name="Konuşma Balonu: Köşeleri Yuvarlanmış Dikdörtgen 39">
            <a:extLst>
              <a:ext uri="{FF2B5EF4-FFF2-40B4-BE49-F238E27FC236}">
                <a16:creationId xmlns:a16="http://schemas.microsoft.com/office/drawing/2014/main" id="{86591BA5-63C1-4456-A180-308DCA5FB673}"/>
              </a:ext>
            </a:extLst>
          </p:cNvPr>
          <p:cNvSpPr/>
          <p:nvPr/>
        </p:nvSpPr>
        <p:spPr>
          <a:xfrm>
            <a:off x="350838" y="4549775"/>
            <a:ext cx="1158875" cy="539750"/>
          </a:xfrm>
          <a:prstGeom prst="wedgeRoundRectCallout">
            <a:avLst>
              <a:gd name="adj1" fmla="val 139522"/>
              <a:gd name="adj2" fmla="val -180397"/>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Çerçeve ve Panolar</a:t>
            </a:r>
          </a:p>
        </p:txBody>
      </p:sp>
      <p:sp>
        <p:nvSpPr>
          <p:cNvPr id="41" name="Konuşma Balonu: Köşeleri Yuvarlanmış Dikdörtgen 40">
            <a:extLst>
              <a:ext uri="{FF2B5EF4-FFF2-40B4-BE49-F238E27FC236}">
                <a16:creationId xmlns:a16="http://schemas.microsoft.com/office/drawing/2014/main" id="{5522368C-6DEC-4D53-A75A-A1615FE86A3E}"/>
              </a:ext>
            </a:extLst>
          </p:cNvPr>
          <p:cNvSpPr/>
          <p:nvPr/>
        </p:nvSpPr>
        <p:spPr>
          <a:xfrm>
            <a:off x="3119438" y="4962525"/>
            <a:ext cx="1157287" cy="539750"/>
          </a:xfrm>
          <a:prstGeom prst="wedgeRoundRectCallout">
            <a:avLst>
              <a:gd name="adj1" fmla="val 58632"/>
              <a:gd name="adj2" fmla="val -145426"/>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Avizeler</a:t>
            </a:r>
          </a:p>
        </p:txBody>
      </p:sp>
      <p:sp>
        <p:nvSpPr>
          <p:cNvPr id="42" name="Konuşma Balonu: Köşeleri Yuvarlanmış Dikdörtgen 41">
            <a:extLst>
              <a:ext uri="{FF2B5EF4-FFF2-40B4-BE49-F238E27FC236}">
                <a16:creationId xmlns:a16="http://schemas.microsoft.com/office/drawing/2014/main" id="{323E7B6C-3BA6-4D5A-AA97-CE2E3126D1A0}"/>
              </a:ext>
            </a:extLst>
          </p:cNvPr>
          <p:cNvSpPr/>
          <p:nvPr/>
        </p:nvSpPr>
        <p:spPr>
          <a:xfrm>
            <a:off x="5000625" y="4962525"/>
            <a:ext cx="1158875" cy="539750"/>
          </a:xfrm>
          <a:prstGeom prst="wedgeRoundRectCallout">
            <a:avLst>
              <a:gd name="adj1" fmla="val -91046"/>
              <a:gd name="adj2" fmla="val -260755"/>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Dolaplar ve Ağır Eşyalar</a:t>
            </a:r>
          </a:p>
        </p:txBody>
      </p:sp>
      <p:sp>
        <p:nvSpPr>
          <p:cNvPr id="43" name="Konuşma Balonu: Köşeleri Yuvarlanmış Dikdörtgen 42">
            <a:extLst>
              <a:ext uri="{FF2B5EF4-FFF2-40B4-BE49-F238E27FC236}">
                <a16:creationId xmlns:a16="http://schemas.microsoft.com/office/drawing/2014/main" id="{879AA0E1-5C98-4875-926C-03EA05AF7106}"/>
              </a:ext>
            </a:extLst>
          </p:cNvPr>
          <p:cNvSpPr/>
          <p:nvPr/>
        </p:nvSpPr>
        <p:spPr>
          <a:xfrm>
            <a:off x="7545388" y="4760913"/>
            <a:ext cx="1158875" cy="600075"/>
          </a:xfrm>
          <a:prstGeom prst="wedgeRoundRectCallout">
            <a:avLst>
              <a:gd name="adj1" fmla="val -68754"/>
              <a:gd name="adj2" fmla="val -95358"/>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Beyaz Eşyalar</a:t>
            </a:r>
          </a:p>
        </p:txBody>
      </p:sp>
      <p:sp>
        <p:nvSpPr>
          <p:cNvPr id="44" name="Konuşma Balonu: Köşeleri Yuvarlanmış Dikdörtgen 43">
            <a:extLst>
              <a:ext uri="{FF2B5EF4-FFF2-40B4-BE49-F238E27FC236}">
                <a16:creationId xmlns:a16="http://schemas.microsoft.com/office/drawing/2014/main" id="{45D8BE26-C1A5-421D-9049-FAE70D1F1D0B}"/>
              </a:ext>
            </a:extLst>
          </p:cNvPr>
          <p:cNvSpPr/>
          <p:nvPr/>
        </p:nvSpPr>
        <p:spPr>
          <a:xfrm>
            <a:off x="7415213" y="2601913"/>
            <a:ext cx="1157287" cy="600075"/>
          </a:xfrm>
          <a:prstGeom prst="wedgeRoundRectCallout">
            <a:avLst>
              <a:gd name="adj1" fmla="val -83403"/>
              <a:gd name="adj2" fmla="val 197114"/>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Isıtıcılar ve Kombiler</a:t>
            </a:r>
          </a:p>
        </p:txBody>
      </p:sp>
      <p:sp>
        <p:nvSpPr>
          <p:cNvPr id="46" name="Konuşma Balonu: Köşeleri Yuvarlanmış Dikdörtgen 45">
            <a:extLst>
              <a:ext uri="{FF2B5EF4-FFF2-40B4-BE49-F238E27FC236}">
                <a16:creationId xmlns:a16="http://schemas.microsoft.com/office/drawing/2014/main" id="{1B881A33-B5E7-495A-85C7-79FD86B166A2}"/>
              </a:ext>
            </a:extLst>
          </p:cNvPr>
          <p:cNvSpPr/>
          <p:nvPr/>
        </p:nvSpPr>
        <p:spPr>
          <a:xfrm>
            <a:off x="6278563" y="1509713"/>
            <a:ext cx="1158875" cy="571500"/>
          </a:xfrm>
          <a:prstGeom prst="wedgeRoundRectCallout">
            <a:avLst>
              <a:gd name="adj1" fmla="val -156013"/>
              <a:gd name="adj2" fmla="val 192197"/>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Elektrikli Ekipmanlar</a:t>
            </a:r>
          </a:p>
        </p:txBody>
      </p:sp>
      <p:sp>
        <p:nvSpPr>
          <p:cNvPr id="47" name="Konuşma Balonu: Köşeleri Yuvarlanmış Dikdörtgen 46">
            <a:extLst>
              <a:ext uri="{FF2B5EF4-FFF2-40B4-BE49-F238E27FC236}">
                <a16:creationId xmlns:a16="http://schemas.microsoft.com/office/drawing/2014/main" id="{07F4BA5C-8BBC-45EA-9D48-06B34E718BAB}"/>
              </a:ext>
            </a:extLst>
          </p:cNvPr>
          <p:cNvSpPr/>
          <p:nvPr/>
        </p:nvSpPr>
        <p:spPr>
          <a:xfrm>
            <a:off x="4056063" y="1355725"/>
            <a:ext cx="1157287" cy="571500"/>
          </a:xfrm>
          <a:prstGeom prst="wedgeRoundRectCallout">
            <a:avLst>
              <a:gd name="adj1" fmla="val -45824"/>
              <a:gd name="adj2" fmla="val 153176"/>
              <a:gd name="adj3" fmla="val 16667"/>
            </a:avLst>
          </a:prstGeom>
          <a:noFill/>
          <a:ln w="28575">
            <a:solidFill>
              <a:srgbClr val="28A0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200" b="1" dirty="0">
                <a:solidFill>
                  <a:srgbClr val="C00000"/>
                </a:solidFill>
                <a:latin typeface="Roboto" pitchFamily="2" charset="0"/>
                <a:ea typeface="Roboto" pitchFamily="2" charset="0"/>
              </a:rPr>
              <a:t>Elektronik Eşyalar</a:t>
            </a:r>
          </a:p>
        </p:txBody>
      </p:sp>
      <p:pic>
        <p:nvPicPr>
          <p:cNvPr id="61453" name="Picture 2" descr="point gif ile ilgili görsel sonucu">
            <a:extLst>
              <a:ext uri="{FF2B5EF4-FFF2-40B4-BE49-F238E27FC236}">
                <a16:creationId xmlns:a16="http://schemas.microsoft.com/office/drawing/2014/main" id="{C4A8C4D7-9805-4DB7-86CE-9666CD0D69A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529013" y="1981200"/>
            <a:ext cx="38576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4" name="Picture 2" descr="point gif ile ilgili görsel sonucu">
            <a:extLst>
              <a:ext uri="{FF2B5EF4-FFF2-40B4-BE49-F238E27FC236}">
                <a16:creationId xmlns:a16="http://schemas.microsoft.com/office/drawing/2014/main" id="{4E7D35E5-FA46-4795-AA05-1472DAE20C6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632200"/>
            <a:ext cx="3857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5" name="Picture 2" descr="point gif ile ilgili görsel sonucu">
            <a:extLst>
              <a:ext uri="{FF2B5EF4-FFF2-40B4-BE49-F238E27FC236}">
                <a16:creationId xmlns:a16="http://schemas.microsoft.com/office/drawing/2014/main" id="{DF67E236-93E1-4320-A3D2-18C446C3587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197350" y="4243388"/>
            <a:ext cx="38576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6" name="Picture 2" descr="point gif ile ilgili görsel sonucu">
            <a:extLst>
              <a:ext uri="{FF2B5EF4-FFF2-40B4-BE49-F238E27FC236}">
                <a16:creationId xmlns:a16="http://schemas.microsoft.com/office/drawing/2014/main" id="{32EFC91B-4B6F-4BE3-9244-DBFC09A2C0CD}"/>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890963" y="2365375"/>
            <a:ext cx="3857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7" name="Picture 2" descr="point gif ile ilgili görsel sonucu">
            <a:extLst>
              <a:ext uri="{FF2B5EF4-FFF2-40B4-BE49-F238E27FC236}">
                <a16:creationId xmlns:a16="http://schemas.microsoft.com/office/drawing/2014/main" id="{72809AD8-6E2D-441A-BCBC-45F6A059DA0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81550" y="2727325"/>
            <a:ext cx="3873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8" name="Picture 2" descr="point gif ile ilgili görsel sonucu">
            <a:extLst>
              <a:ext uri="{FF2B5EF4-FFF2-40B4-BE49-F238E27FC236}">
                <a16:creationId xmlns:a16="http://schemas.microsoft.com/office/drawing/2014/main" id="{C69BFB7C-A572-443B-8B9D-391D976D2A9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276725" y="3543300"/>
            <a:ext cx="385763"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9" name="Picture 2" descr="point gif ile ilgili görsel sonucu">
            <a:extLst>
              <a:ext uri="{FF2B5EF4-FFF2-40B4-BE49-F238E27FC236}">
                <a16:creationId xmlns:a16="http://schemas.microsoft.com/office/drawing/2014/main" id="{F42E9943-1378-49B4-8231-F39D258A051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97675" y="3929063"/>
            <a:ext cx="38576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0" name="Picture 2" descr="point gif ile ilgili görsel sonucu">
            <a:extLst>
              <a:ext uri="{FF2B5EF4-FFF2-40B4-BE49-F238E27FC236}">
                <a16:creationId xmlns:a16="http://schemas.microsoft.com/office/drawing/2014/main" id="{6DBD6537-CAE0-4BDD-B567-6F3F7F941E7C}"/>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069138" y="4256088"/>
            <a:ext cx="385762"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1" name="Başlık 1">
            <a:extLst>
              <a:ext uri="{FF2B5EF4-FFF2-40B4-BE49-F238E27FC236}">
                <a16:creationId xmlns:a16="http://schemas.microsoft.com/office/drawing/2014/main" id="{609538E5-7C6A-44C4-B9B7-855C6DAA09DC}"/>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C00000"/>
                </a:solidFill>
                <a:latin typeface="Roboto"/>
                <a:ea typeface="Roboto"/>
                <a:cs typeface="Roboto"/>
              </a:rPr>
              <a:t>Evinizin İçindeki Riskleri Belirleyin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8" grpId="0" animBg="1"/>
      <p:bldP spid="40" grpId="0" animBg="1"/>
      <p:bldP spid="41" grpId="0" animBg="1"/>
      <p:bldP spid="42" grpId="0" animBg="1"/>
      <p:bldP spid="43" grpId="0" animBg="1"/>
      <p:bldP spid="44" grpId="0" animBg="1"/>
      <p:bldP spid="46" grpId="0" animBg="1"/>
      <p:bldP spid="4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5" name="Resim 4" descr="ekran görüntüsü içeren bir resim&#10;&#10;Açıklama otomatik olarak oluşturuldu">
            <a:extLst>
              <a:ext uri="{FF2B5EF4-FFF2-40B4-BE49-F238E27FC236}">
                <a16:creationId xmlns:a16="http://schemas.microsoft.com/office/drawing/2014/main" id="{54C91905-F2FD-457E-A7A1-DD5C2F1CF3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763" y="1800225"/>
            <a:ext cx="1192212"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Dikdörtgen 5">
            <a:extLst>
              <a:ext uri="{FF2B5EF4-FFF2-40B4-BE49-F238E27FC236}">
                <a16:creationId xmlns:a16="http://schemas.microsoft.com/office/drawing/2014/main" id="{0E40EEF3-2E5D-4562-B93C-4EF8D43BE881}"/>
              </a:ext>
            </a:extLst>
          </p:cNvPr>
          <p:cNvSpPr>
            <a:spLocks noChangeArrowheads="1"/>
          </p:cNvSpPr>
          <p:nvPr/>
        </p:nvSpPr>
        <p:spPr bwMode="auto">
          <a:xfrm>
            <a:off x="2647950" y="1708150"/>
            <a:ext cx="3889375" cy="1247775"/>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defRPr/>
            </a:pPr>
            <a:r>
              <a:rPr lang="tr-TR" altLang="tr-TR" sz="1500" b="1">
                <a:solidFill>
                  <a:schemeClr val="accent2">
                    <a:lumMod val="75000"/>
                  </a:schemeClr>
                </a:solidFill>
                <a:latin typeface="Roboto"/>
                <a:ea typeface="Roboto"/>
                <a:cs typeface="Roboto"/>
              </a:rPr>
              <a:t>Tespit Edin</a:t>
            </a:r>
          </a:p>
          <a:p>
            <a:pPr eaLnBrk="1" hangingPunct="1">
              <a:defRPr/>
            </a:pPr>
            <a:r>
              <a:rPr lang="tr-TR" altLang="tr-TR" sz="1500" i="1">
                <a:solidFill>
                  <a:schemeClr val="accent2">
                    <a:lumMod val="75000"/>
                  </a:schemeClr>
                </a:solidFill>
                <a:latin typeface="Roboto"/>
                <a:ea typeface="Roboto"/>
                <a:cs typeface="Roboto"/>
              </a:rPr>
              <a:t>	Hangi eşyalar size zarar verebilir? </a:t>
            </a:r>
          </a:p>
          <a:p>
            <a:pPr eaLnBrk="1" hangingPunct="1">
              <a:defRPr/>
            </a:pPr>
            <a:endParaRPr lang="tr-TR" altLang="tr-TR" sz="1500" b="1">
              <a:solidFill>
                <a:schemeClr val="accent2">
                  <a:lumMod val="75000"/>
                </a:schemeClr>
              </a:solidFill>
              <a:latin typeface="Roboto"/>
              <a:ea typeface="Roboto"/>
              <a:cs typeface="Roboto"/>
            </a:endParaRPr>
          </a:p>
          <a:p>
            <a:pPr eaLnBrk="1" hangingPunct="1">
              <a:defRPr/>
            </a:pPr>
            <a:r>
              <a:rPr lang="tr-TR" altLang="tr-TR" sz="1500" b="1">
                <a:solidFill>
                  <a:schemeClr val="accent2">
                    <a:lumMod val="75000"/>
                  </a:schemeClr>
                </a:solidFill>
                <a:latin typeface="Roboto"/>
                <a:ea typeface="Roboto"/>
                <a:cs typeface="Roboto"/>
              </a:rPr>
              <a:t>Risklerinizi Belirleyin, Karar verin</a:t>
            </a:r>
          </a:p>
        </p:txBody>
      </p:sp>
      <p:sp>
        <p:nvSpPr>
          <p:cNvPr id="7" name="Dikdörtgen 6">
            <a:extLst>
              <a:ext uri="{FF2B5EF4-FFF2-40B4-BE49-F238E27FC236}">
                <a16:creationId xmlns:a16="http://schemas.microsoft.com/office/drawing/2014/main" id="{C56CB0E9-3A67-43E5-86CD-DD887EF79367}"/>
              </a:ext>
            </a:extLst>
          </p:cNvPr>
          <p:cNvSpPr/>
          <p:nvPr/>
        </p:nvSpPr>
        <p:spPr>
          <a:xfrm>
            <a:off x="7688263" y="2724150"/>
            <a:ext cx="1350962" cy="254000"/>
          </a:xfrm>
          <a:prstGeom prst="rect">
            <a:avLst/>
          </a:prstGeom>
        </p:spPr>
        <p:txBody>
          <a:bodyPr wrap="none">
            <a:spAutoFit/>
          </a:bodyPr>
          <a:lstStyle/>
          <a:p>
            <a:pPr algn="ctr" eaLnBrk="1" hangingPunct="1">
              <a:defRPr/>
            </a:pPr>
            <a:r>
              <a:rPr lang="tr-TR" sz="1050" b="1" dirty="0">
                <a:solidFill>
                  <a:srgbClr val="28A09D"/>
                </a:solidFill>
                <a:latin typeface="Roboto" pitchFamily="2" charset="0"/>
                <a:ea typeface="Roboto" pitchFamily="2" charset="0"/>
              </a:rPr>
              <a:t>Tehlike</a:t>
            </a:r>
            <a:r>
              <a:rPr lang="tr-TR" sz="1050" b="1" dirty="0">
                <a:solidFill>
                  <a:srgbClr val="28A09D"/>
                </a:solidFill>
                <a:latin typeface="Arial" pitchFamily="34" charset="0"/>
              </a:rPr>
              <a:t> Avı Formu</a:t>
            </a:r>
            <a:endParaRPr lang="tr-TR" sz="900" i="1" dirty="0">
              <a:solidFill>
                <a:srgbClr val="28A09D"/>
              </a:solidFill>
              <a:latin typeface="Arial" pitchFamily="34" charset="0"/>
            </a:endParaRPr>
          </a:p>
        </p:txBody>
      </p:sp>
      <p:pic>
        <p:nvPicPr>
          <p:cNvPr id="63493" name="Resim 14">
            <a:extLst>
              <a:ext uri="{FF2B5EF4-FFF2-40B4-BE49-F238E27FC236}">
                <a16:creationId xmlns:a16="http://schemas.microsoft.com/office/drawing/2014/main" id="{7BC90130-C070-4655-862E-B6AA548B4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216025"/>
            <a:ext cx="1192212" cy="167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3" descr="işaret içeren bir resim&#10;&#10;Açıklama otomatik olarak oluşturuldu">
            <a:extLst>
              <a:ext uri="{FF2B5EF4-FFF2-40B4-BE49-F238E27FC236}">
                <a16:creationId xmlns:a16="http://schemas.microsoft.com/office/drawing/2014/main" id="{BBF604F5-E65F-46A4-98B7-3B7BFB4B53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2950" y="3070225"/>
            <a:ext cx="310038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Resim 12">
            <a:extLst>
              <a:ext uri="{FF2B5EF4-FFF2-40B4-BE49-F238E27FC236}">
                <a16:creationId xmlns:a16="http://schemas.microsoft.com/office/drawing/2014/main" id="{D5EEAF0E-D156-4DE9-81B3-EBC8440FA2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0375" y="3070225"/>
            <a:ext cx="310038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Resim 21">
            <a:extLst>
              <a:ext uri="{FF2B5EF4-FFF2-40B4-BE49-F238E27FC236}">
                <a16:creationId xmlns:a16="http://schemas.microsoft.com/office/drawing/2014/main" id="{76FFD96B-EE6B-4FA7-B9FB-B59CEF288F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800" y="3070225"/>
            <a:ext cx="310038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Dikdörtgen 24">
            <a:extLst>
              <a:ext uri="{FF2B5EF4-FFF2-40B4-BE49-F238E27FC236}">
                <a16:creationId xmlns:a16="http://schemas.microsoft.com/office/drawing/2014/main" id="{227DFFF4-B6F9-4643-A65B-65B06DB292CF}"/>
              </a:ext>
            </a:extLst>
          </p:cNvPr>
          <p:cNvSpPr>
            <a:spLocks noChangeArrowheads="1"/>
          </p:cNvSpPr>
          <p:nvPr/>
        </p:nvSpPr>
        <p:spPr bwMode="auto">
          <a:xfrm>
            <a:off x="1190625" y="3790950"/>
            <a:ext cx="1509713" cy="1384300"/>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defRPr/>
            </a:pPr>
            <a:r>
              <a:rPr lang="tr-TR" altLang="tr-TR" sz="1200" b="1">
                <a:solidFill>
                  <a:schemeClr val="accent2">
                    <a:lumMod val="75000"/>
                  </a:schemeClr>
                </a:solidFill>
                <a:latin typeface="Roboto"/>
                <a:ea typeface="Roboto"/>
                <a:cs typeface="Roboto"/>
              </a:rPr>
              <a:t>Kullanmadığınız, ender kullandığınız tehlikeli maddeleri veya eşyaları evinizde tutmayın </a:t>
            </a:r>
            <a:endParaRPr lang="tr-TR" altLang="tr-TR" sz="1200" i="1">
              <a:solidFill>
                <a:schemeClr val="accent2">
                  <a:lumMod val="75000"/>
                </a:schemeClr>
              </a:solidFill>
              <a:latin typeface="Roboto"/>
              <a:ea typeface="Roboto"/>
              <a:cs typeface="Roboto"/>
            </a:endParaRPr>
          </a:p>
        </p:txBody>
      </p:sp>
      <p:sp>
        <p:nvSpPr>
          <p:cNvPr id="26" name="Dikdörtgen 25">
            <a:extLst>
              <a:ext uri="{FF2B5EF4-FFF2-40B4-BE49-F238E27FC236}">
                <a16:creationId xmlns:a16="http://schemas.microsoft.com/office/drawing/2014/main" id="{2D187B72-1283-41A7-9392-9B2F27BE079D}"/>
              </a:ext>
            </a:extLst>
          </p:cNvPr>
          <p:cNvSpPr>
            <a:spLocks noChangeArrowheads="1"/>
          </p:cNvSpPr>
          <p:nvPr/>
        </p:nvSpPr>
        <p:spPr bwMode="auto">
          <a:xfrm>
            <a:off x="4189413" y="3808413"/>
            <a:ext cx="1358900" cy="1384300"/>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defRPr/>
            </a:pPr>
            <a:r>
              <a:rPr lang="tr-TR" altLang="tr-TR" sz="1200" b="1">
                <a:solidFill>
                  <a:schemeClr val="accent2">
                    <a:lumMod val="75000"/>
                  </a:schemeClr>
                </a:solidFill>
                <a:latin typeface="Roboto"/>
                <a:ea typeface="Roboto"/>
                <a:cs typeface="Roboto"/>
              </a:rPr>
              <a:t>Kapı arkasındaki, halı, ütü masası veya dolaptaki ağır eşyaların yerlerini değiştirin</a:t>
            </a:r>
            <a:endParaRPr lang="tr-TR" altLang="tr-TR" sz="1200" i="1">
              <a:solidFill>
                <a:schemeClr val="accent2">
                  <a:lumMod val="75000"/>
                </a:schemeClr>
              </a:solidFill>
              <a:latin typeface="Roboto"/>
              <a:ea typeface="Roboto"/>
              <a:cs typeface="Roboto"/>
            </a:endParaRPr>
          </a:p>
        </p:txBody>
      </p:sp>
      <p:sp>
        <p:nvSpPr>
          <p:cNvPr id="27" name="Dikdörtgen 26">
            <a:extLst>
              <a:ext uri="{FF2B5EF4-FFF2-40B4-BE49-F238E27FC236}">
                <a16:creationId xmlns:a16="http://schemas.microsoft.com/office/drawing/2014/main" id="{532AE1D4-90B4-4705-BA12-814CAD8F2947}"/>
              </a:ext>
            </a:extLst>
          </p:cNvPr>
          <p:cNvSpPr>
            <a:spLocks noChangeArrowheads="1"/>
          </p:cNvSpPr>
          <p:nvPr/>
        </p:nvSpPr>
        <p:spPr bwMode="auto">
          <a:xfrm>
            <a:off x="6983413" y="3808413"/>
            <a:ext cx="1220787" cy="1200150"/>
          </a:xfrm>
          <a:prstGeom prst="rect">
            <a:avLst/>
          </a:prstGeom>
          <a:noFill/>
          <a:ln>
            <a:noFill/>
          </a:ln>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defRPr/>
            </a:pPr>
            <a:r>
              <a:rPr lang="tr-TR" altLang="tr-TR" sz="1200" b="1">
                <a:solidFill>
                  <a:schemeClr val="accent2">
                    <a:lumMod val="75000"/>
                  </a:schemeClr>
                </a:solidFill>
                <a:latin typeface="Roboto"/>
                <a:ea typeface="Roboto"/>
                <a:cs typeface="Roboto"/>
              </a:rPr>
              <a:t>Yolunuzu kapatabilecek, üzerinize devrilebilecek eşyaları sabitleyin </a:t>
            </a:r>
            <a:endParaRPr lang="tr-TR" altLang="tr-TR" sz="1200" i="1">
              <a:solidFill>
                <a:schemeClr val="accent2">
                  <a:lumMod val="75000"/>
                </a:schemeClr>
              </a:solidFill>
              <a:latin typeface="Roboto"/>
              <a:ea typeface="Roboto"/>
              <a:cs typeface="Roboto"/>
            </a:endParaRPr>
          </a:p>
        </p:txBody>
      </p:sp>
      <p:sp>
        <p:nvSpPr>
          <p:cNvPr id="63500" name="Başlık 1">
            <a:extLst>
              <a:ext uri="{FF2B5EF4-FFF2-40B4-BE49-F238E27FC236}">
                <a16:creationId xmlns:a16="http://schemas.microsoft.com/office/drawing/2014/main" id="{F498422E-2E59-47B2-83F4-9575A5ED4FE7}"/>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Tehlike Avı Yapın; Evinizdeki Riskleri Azaltın</a:t>
            </a:r>
          </a:p>
        </p:txBody>
      </p:sp>
      <p:pic>
        <p:nvPicPr>
          <p:cNvPr id="63501" name="Resim 15">
            <a:extLst>
              <a:ext uri="{FF2B5EF4-FFF2-40B4-BE49-F238E27FC236}">
                <a16:creationId xmlns:a16="http://schemas.microsoft.com/office/drawing/2014/main" id="{E0695AC7-A5AD-49BE-B5AF-6250624C12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9875" y="1562100"/>
            <a:ext cx="22479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accel="50000" decel="50000" fill="hold" nodeType="withEffect">
                                  <p:stCondLst>
                                    <p:cond delay="0"/>
                                  </p:stCondLst>
                                  <p:childTnLst>
                                    <p:animMotion origin="layout" path="M 2.5E-6 3.7037E-7 L 0.13802 -0.0044 " pathEditMode="relative" rAng="0" ptsTypes="AA">
                                      <p:cBhvr>
                                        <p:cTn id="9" dur="2000" fill="hold"/>
                                        <p:tgtEl>
                                          <p:spTgt spid="5"/>
                                        </p:tgtEl>
                                        <p:attrNameLst>
                                          <p:attrName>ppt_x</p:attrName>
                                          <p:attrName>ppt_y</p:attrName>
                                        </p:attrNameLst>
                                      </p:cBhvr>
                                      <p:rCtr x="6901" y="-231"/>
                                    </p:animMotion>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P spid="27"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65538" name="Başlık 1">
            <a:extLst>
              <a:ext uri="{FF2B5EF4-FFF2-40B4-BE49-F238E27FC236}">
                <a16:creationId xmlns:a16="http://schemas.microsoft.com/office/drawing/2014/main" id="{BE49A307-A274-4B16-8394-561BC46A9561}"/>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Evimizin İçindeki Riskleri Azaltmak</a:t>
            </a:r>
          </a:p>
        </p:txBody>
      </p:sp>
      <p:pic>
        <p:nvPicPr>
          <p:cNvPr id="7" name="Çevrimiçi Medya 6" descr="Yaşam Alanındaki Tehlikeler.mp4">
            <a:hlinkClick action="ppaction://media"/>
            <a:extLst>
              <a:ext uri="{FF2B5EF4-FFF2-40B4-BE49-F238E27FC236}">
                <a16:creationId xmlns:a16="http://schemas.microsoft.com/office/drawing/2014/main" id="{E10E3CAF-8A60-40E0-A337-DDDC7BCB81ED}"/>
              </a:ext>
            </a:extLst>
          </p:cNvPr>
          <p:cNvPicPr>
            <a:picLocks noChangeAspect="1"/>
          </p:cNvPicPr>
          <p:nvPr>
            <a:videoFile r:link="rId1"/>
          </p:nvPr>
        </p:nvPicPr>
        <p:blipFill>
          <a:blip r:embed="rId4"/>
          <a:stretch>
            <a:fillRect/>
          </a:stretch>
        </p:blipFill>
        <p:spPr>
          <a:xfrm>
            <a:off x="989748" y="1519780"/>
            <a:ext cx="6918422" cy="3891612"/>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5326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3" name="CorrectionTitle-57">
            <a:extLst xmlns:a="http://schemas.openxmlformats.org/drawingml/2006/main">
              <a:ext uri="{FF2B5EF4-FFF2-40B4-BE49-F238E27FC236}">
                <a16:creationId xmlns:a16="http://schemas.microsoft.com/office/drawing/2014/main" id="{E0818519-9375-4A71-9CA9-C306B1E40A21}"/>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1F2937"/>
                </a:solidFill>
                <a:latin typeface="Times New Roman"/>
                <a:ea typeface="Times New Roman"/>
                <a:cs typeface="Times New Roman"/>
              </a:defRPr>
            </a:pPr>
            <a:r>
              <a:rPr sz="2550" b="1">
                <a:solidFill>
                  <a:srgbClr val="1F2937"/>
                </a:solidFill>
                <a:latin typeface="Times New Roman"/>
                <a:ea typeface="Times New Roman"/>
                <a:cs typeface="Times New Roman"/>
              </a:rPr>
              <a:t>Acil yardım için 112</a:t>
            </a:r>
          </a:p>
        </p:txBody>
      </p:sp>
      <p:sp>
        <p:nvSpPr>
          <p:cNvPr id="2" name="CorrectionBody-57">
            <a:extLst xmlns:a="http://schemas.openxmlformats.org/drawingml/2006/main">
              <a:ext uri="{FF2B5EF4-FFF2-40B4-BE49-F238E27FC236}">
                <a16:creationId xmlns:a16="http://schemas.microsoft.com/office/drawing/2014/main" id="{C29BA556-7810-4106-82D6-41EA4EE450B1}"/>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Türkiye'de acil yardım çağrıları için tek numara 112'dir.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Aradığınızda olayın yerini ve açık adresini, ne olduğunu ve etkilenen kişilerin durumunu bildirin. Görevlinin sorularını cevaplayın.</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Gereksiz çağrı yapmayın. Afet sırasında iletişimi gereksiz konuşmalarla meşgul etmeyin.</a:t>
            </a:r>
          </a:p>
        </p:txBody>
      </p:sp>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69634" name="Resim 5" descr="tablo içeren bir resim&#10;&#10;Açıklama otomatik olarak oluşturuldu">
            <a:extLst>
              <a:ext uri="{FF2B5EF4-FFF2-40B4-BE49-F238E27FC236}">
                <a16:creationId xmlns:a16="http://schemas.microsoft.com/office/drawing/2014/main" id="{90781542-EC3D-48AA-9EBB-5E2E5AD911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7613" y="1187450"/>
            <a:ext cx="5446712"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İçerik Yer Tutucusu 5">
            <a:extLst>
              <a:ext uri="{FF2B5EF4-FFF2-40B4-BE49-F238E27FC236}">
                <a16:creationId xmlns:a16="http://schemas.microsoft.com/office/drawing/2014/main" id="{ACC4BAFF-6AA2-42FF-8E33-516EAE32FD9E}"/>
              </a:ext>
            </a:extLst>
          </p:cNvPr>
          <p:cNvSpPr txBox="1">
            <a:spLocks noChangeArrowheads="1"/>
          </p:cNvSpPr>
          <p:nvPr/>
        </p:nvSpPr>
        <p:spPr bwMode="auto">
          <a:xfrm>
            <a:off x="268288" y="1536700"/>
            <a:ext cx="3754437"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69875" indent="-269875">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685800" indent="-22860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ts val="900"/>
              </a:spcBef>
              <a:spcAft>
                <a:spcPts val="900"/>
              </a:spcAft>
              <a:buClr>
                <a:schemeClr val="accent2"/>
              </a:buClr>
              <a:buSzPct val="120000"/>
              <a:buFont typeface="Arial" panose="020B0604020202020204" pitchFamily="34" charset="0"/>
              <a:buBlip>
                <a:blip r:embed="rId4"/>
              </a:buBlip>
            </a:pPr>
            <a:r>
              <a:rPr lang="tr-TR" altLang="tr-TR" sz="1500" b="1">
                <a:solidFill>
                  <a:srgbClr val="C00000"/>
                </a:solidFill>
                <a:latin typeface="Roboto"/>
                <a:ea typeface="Roboto"/>
                <a:cs typeface="Roboto"/>
              </a:rPr>
              <a:t>Özellikle başkent  ve büyükşehirler dışında bir bölge dışı bağlantı kişisi (iletişim kişisi) belirleyin. </a:t>
            </a:r>
          </a:p>
          <a:p>
            <a:pPr eaLnBrk="1" hangingPunct="1">
              <a:lnSpc>
                <a:spcPct val="90000"/>
              </a:lnSpc>
              <a:spcBef>
                <a:spcPts val="900"/>
              </a:spcBef>
              <a:spcAft>
                <a:spcPts val="900"/>
              </a:spcAft>
              <a:buClr>
                <a:schemeClr val="accent2"/>
              </a:buClr>
              <a:buSzPct val="120000"/>
              <a:buFont typeface="Arial" panose="020B0604020202020204" pitchFamily="34" charset="0"/>
              <a:buBlip>
                <a:blip r:embed="rId4"/>
              </a:buBlip>
            </a:pPr>
            <a:r>
              <a:rPr lang="tr-TR" altLang="tr-TR" sz="1500" b="1">
                <a:solidFill>
                  <a:srgbClr val="C00000"/>
                </a:solidFill>
                <a:latin typeface="Roboto"/>
                <a:ea typeface="Roboto"/>
                <a:cs typeface="Roboto"/>
              </a:rPr>
              <a:t>Sizi merak edecek bütün aile ve akrabalarınızın telefon numaralarını bu kişiye verin.</a:t>
            </a:r>
          </a:p>
          <a:p>
            <a:pPr eaLnBrk="1" hangingPunct="1">
              <a:lnSpc>
                <a:spcPct val="90000"/>
              </a:lnSpc>
              <a:spcBef>
                <a:spcPts val="900"/>
              </a:spcBef>
              <a:spcAft>
                <a:spcPts val="900"/>
              </a:spcAft>
              <a:buClr>
                <a:schemeClr val="accent2"/>
              </a:buClr>
              <a:buSzPct val="120000"/>
              <a:buFont typeface="Arial" panose="020B0604020202020204" pitchFamily="34" charset="0"/>
              <a:buBlip>
                <a:blip r:embed="rId4"/>
              </a:buBlip>
            </a:pPr>
            <a:r>
              <a:rPr lang="tr-TR" altLang="tr-TR" sz="1500" b="1">
                <a:solidFill>
                  <a:srgbClr val="C00000"/>
                </a:solidFill>
                <a:latin typeface="Roboto"/>
                <a:ea typeface="Roboto"/>
                <a:cs typeface="Roboto"/>
              </a:rPr>
              <a:t>Aile ve akrabalarınıza da bu kişinin telefon numarasını verin; afet sonrası durumunuzu bölge dışı bağlantı kişisine kısa mesajla bildirin.</a:t>
            </a:r>
          </a:p>
        </p:txBody>
      </p:sp>
      <p:sp>
        <p:nvSpPr>
          <p:cNvPr id="8" name="Dikdörtgen 7">
            <a:extLst>
              <a:ext uri="{FF2B5EF4-FFF2-40B4-BE49-F238E27FC236}">
                <a16:creationId xmlns:a16="http://schemas.microsoft.com/office/drawing/2014/main" id="{C1DACEAF-24AB-4A55-B7A1-248E9FBD2C9A}"/>
              </a:ext>
            </a:extLst>
          </p:cNvPr>
          <p:cNvSpPr/>
          <p:nvPr/>
        </p:nvSpPr>
        <p:spPr>
          <a:xfrm>
            <a:off x="4519613" y="2417763"/>
            <a:ext cx="1423987" cy="641350"/>
          </a:xfrm>
          <a:prstGeom prst="rect">
            <a:avLst/>
          </a:prstGeom>
        </p:spPr>
        <p:txBody>
          <a:bodyPr>
            <a:spAutoFit/>
          </a:bodyPr>
          <a:lstStyle/>
          <a:p>
            <a:pPr eaLnBrk="1" hangingPunct="1">
              <a:spcAft>
                <a:spcPts val="450"/>
              </a:spcAft>
              <a:defRPr/>
            </a:pPr>
            <a:r>
              <a:rPr lang="tr-TR" sz="1050" dirty="0">
                <a:solidFill>
                  <a:schemeClr val="bg1"/>
                </a:solidFill>
                <a:latin typeface="Roboto" pitchFamily="2" charset="0"/>
                <a:ea typeface="Roboto" pitchFamily="2" charset="0"/>
              </a:rPr>
              <a:t>Merhaba Ahmet Abi, </a:t>
            </a:r>
          </a:p>
          <a:p>
            <a:pPr eaLnBrk="1" hangingPunct="1">
              <a:defRPr/>
            </a:pPr>
            <a:r>
              <a:rPr lang="tr-TR" sz="1050" dirty="0">
                <a:solidFill>
                  <a:schemeClr val="bg1"/>
                </a:solidFill>
                <a:latin typeface="Arial" pitchFamily="34" charset="0"/>
                <a:ea typeface="Roboto" pitchFamily="2" charset="0"/>
              </a:rPr>
              <a:t>Burada büyük bir </a:t>
            </a:r>
          </a:p>
          <a:p>
            <a:pPr eaLnBrk="1" hangingPunct="1">
              <a:defRPr/>
            </a:pPr>
            <a:r>
              <a:rPr lang="tr-TR" sz="1050" dirty="0">
                <a:solidFill>
                  <a:schemeClr val="bg1"/>
                </a:solidFill>
                <a:latin typeface="Arial" pitchFamily="34" charset="0"/>
                <a:ea typeface="Roboto" pitchFamily="2" charset="0"/>
              </a:rPr>
              <a:t>deprem oldu</a:t>
            </a:r>
            <a:endParaRPr lang="tr-TR" sz="1050" dirty="0">
              <a:solidFill>
                <a:schemeClr val="bg1"/>
              </a:solidFill>
              <a:latin typeface="Roboto" pitchFamily="2" charset="0"/>
              <a:ea typeface="Roboto" pitchFamily="2" charset="0"/>
            </a:endParaRPr>
          </a:p>
        </p:txBody>
      </p:sp>
      <p:sp>
        <p:nvSpPr>
          <p:cNvPr id="9" name="Dikdörtgen 8">
            <a:extLst>
              <a:ext uri="{FF2B5EF4-FFF2-40B4-BE49-F238E27FC236}">
                <a16:creationId xmlns:a16="http://schemas.microsoft.com/office/drawing/2014/main" id="{36B1FBCB-50D6-4832-8F0B-F128D16930D2}"/>
              </a:ext>
            </a:extLst>
          </p:cNvPr>
          <p:cNvSpPr/>
          <p:nvPr/>
        </p:nvSpPr>
        <p:spPr>
          <a:xfrm>
            <a:off x="7788275" y="2551113"/>
            <a:ext cx="1211263" cy="801687"/>
          </a:xfrm>
          <a:prstGeom prst="rect">
            <a:avLst/>
          </a:prstGeom>
        </p:spPr>
        <p:txBody>
          <a:bodyPr>
            <a:spAutoFit/>
          </a:bodyPr>
          <a:lstStyle/>
          <a:p>
            <a:pPr eaLnBrk="1" hangingPunct="1">
              <a:defRPr/>
            </a:pPr>
            <a:r>
              <a:rPr lang="tr-TR" sz="1050" dirty="0">
                <a:solidFill>
                  <a:srgbClr val="002060"/>
                </a:solidFill>
                <a:latin typeface="Arial" pitchFamily="34" charset="0"/>
                <a:ea typeface="Roboto" pitchFamily="2" charset="0"/>
              </a:rPr>
              <a:t>Çok geçmiş</a:t>
            </a:r>
          </a:p>
          <a:p>
            <a:pPr eaLnBrk="1" hangingPunct="1">
              <a:spcAft>
                <a:spcPts val="450"/>
              </a:spcAft>
              <a:defRPr/>
            </a:pPr>
            <a:r>
              <a:rPr lang="tr-TR" sz="1050" dirty="0">
                <a:solidFill>
                  <a:srgbClr val="002060"/>
                </a:solidFill>
                <a:latin typeface="Arial" pitchFamily="34" charset="0"/>
                <a:ea typeface="Roboto" pitchFamily="2" charset="0"/>
              </a:rPr>
              <a:t>olsun :(</a:t>
            </a:r>
          </a:p>
          <a:p>
            <a:pPr eaLnBrk="1" hangingPunct="1">
              <a:defRPr/>
            </a:pPr>
            <a:r>
              <a:rPr lang="tr-TR" sz="1050" dirty="0">
                <a:solidFill>
                  <a:srgbClr val="002060"/>
                </a:solidFill>
                <a:latin typeface="Arial" pitchFamily="34" charset="0"/>
                <a:ea typeface="Roboto" pitchFamily="2" charset="0"/>
              </a:rPr>
              <a:t>Şimdi neredesiniz?</a:t>
            </a:r>
            <a:endParaRPr lang="tr-TR" sz="1050" dirty="0">
              <a:solidFill>
                <a:srgbClr val="002060"/>
              </a:solidFill>
              <a:latin typeface="Roboto" pitchFamily="2" charset="0"/>
              <a:ea typeface="Roboto" pitchFamily="2" charset="0"/>
            </a:endParaRPr>
          </a:p>
        </p:txBody>
      </p:sp>
      <p:sp>
        <p:nvSpPr>
          <p:cNvPr id="10" name="Dikdörtgen 9">
            <a:extLst>
              <a:ext uri="{FF2B5EF4-FFF2-40B4-BE49-F238E27FC236}">
                <a16:creationId xmlns:a16="http://schemas.microsoft.com/office/drawing/2014/main" id="{B3D47B1A-5004-47DD-8368-D2DED6C199DD}"/>
              </a:ext>
            </a:extLst>
          </p:cNvPr>
          <p:cNvSpPr/>
          <p:nvPr/>
        </p:nvSpPr>
        <p:spPr>
          <a:xfrm>
            <a:off x="7788275" y="3667125"/>
            <a:ext cx="958850" cy="641350"/>
          </a:xfrm>
          <a:prstGeom prst="rect">
            <a:avLst/>
          </a:prstGeom>
        </p:spPr>
        <p:txBody>
          <a:bodyPr>
            <a:spAutoFit/>
          </a:bodyPr>
          <a:lstStyle/>
          <a:p>
            <a:pPr eaLnBrk="1" hangingPunct="1">
              <a:spcAft>
                <a:spcPts val="450"/>
              </a:spcAft>
              <a:defRPr/>
            </a:pPr>
            <a:r>
              <a:rPr lang="tr-TR" sz="1050" dirty="0">
                <a:solidFill>
                  <a:srgbClr val="002060"/>
                </a:solidFill>
                <a:latin typeface="Arial" pitchFamily="34" charset="0"/>
                <a:ea typeface="Roboto" pitchFamily="2" charset="0"/>
              </a:rPr>
              <a:t>Tamam</a:t>
            </a:r>
          </a:p>
          <a:p>
            <a:pPr eaLnBrk="1" hangingPunct="1">
              <a:defRPr/>
            </a:pPr>
            <a:r>
              <a:rPr lang="tr-TR" sz="1050" dirty="0">
                <a:solidFill>
                  <a:srgbClr val="002060"/>
                </a:solidFill>
                <a:latin typeface="Arial" pitchFamily="34" charset="0"/>
                <a:ea typeface="Roboto" pitchFamily="2" charset="0"/>
              </a:rPr>
              <a:t>Haberleşelim</a:t>
            </a:r>
            <a:endParaRPr lang="tr-TR" sz="1050" dirty="0">
              <a:solidFill>
                <a:srgbClr val="002060"/>
              </a:solidFill>
              <a:latin typeface="Roboto" pitchFamily="2" charset="0"/>
              <a:ea typeface="Roboto" pitchFamily="2" charset="0"/>
            </a:endParaRPr>
          </a:p>
        </p:txBody>
      </p:sp>
      <p:sp>
        <p:nvSpPr>
          <p:cNvPr id="11" name="Dikdörtgen 10">
            <a:extLst>
              <a:ext uri="{FF2B5EF4-FFF2-40B4-BE49-F238E27FC236}">
                <a16:creationId xmlns:a16="http://schemas.microsoft.com/office/drawing/2014/main" id="{8BABDA1C-2D74-46F2-B983-F1E768CF3ADA}"/>
              </a:ext>
            </a:extLst>
          </p:cNvPr>
          <p:cNvSpPr/>
          <p:nvPr/>
        </p:nvSpPr>
        <p:spPr>
          <a:xfrm>
            <a:off x="4157663" y="3194050"/>
            <a:ext cx="1389062" cy="641350"/>
          </a:xfrm>
          <a:prstGeom prst="rect">
            <a:avLst/>
          </a:prstGeom>
        </p:spPr>
        <p:txBody>
          <a:bodyPr>
            <a:spAutoFit/>
          </a:bodyPr>
          <a:lstStyle/>
          <a:p>
            <a:pPr eaLnBrk="1" hangingPunct="1">
              <a:spcAft>
                <a:spcPts val="450"/>
              </a:spcAft>
              <a:defRPr/>
            </a:pPr>
            <a:r>
              <a:rPr lang="tr-TR" sz="1050" dirty="0">
                <a:solidFill>
                  <a:schemeClr val="bg1"/>
                </a:solidFill>
                <a:latin typeface="Roboto" pitchFamily="2" charset="0"/>
                <a:ea typeface="Roboto" pitchFamily="2" charset="0"/>
              </a:rPr>
              <a:t>Şu anda iyiyiz</a:t>
            </a:r>
          </a:p>
          <a:p>
            <a:pPr eaLnBrk="1" hangingPunct="1">
              <a:spcAft>
                <a:spcPts val="450"/>
              </a:spcAft>
              <a:defRPr/>
            </a:pPr>
            <a:r>
              <a:rPr lang="tr-TR" sz="1050" dirty="0">
                <a:solidFill>
                  <a:schemeClr val="bg1"/>
                </a:solidFill>
                <a:latin typeface="Roboto" pitchFamily="2" charset="0"/>
                <a:ea typeface="Roboto" pitchFamily="2" charset="0"/>
              </a:rPr>
              <a:t>Toplanma alanımıza gidiyoruz</a:t>
            </a:r>
          </a:p>
        </p:txBody>
      </p:sp>
      <p:sp>
        <p:nvSpPr>
          <p:cNvPr id="12" name="Dikdörtgen 11">
            <a:extLst>
              <a:ext uri="{FF2B5EF4-FFF2-40B4-BE49-F238E27FC236}">
                <a16:creationId xmlns:a16="http://schemas.microsoft.com/office/drawing/2014/main" id="{971A3F8D-491E-45BF-BA27-AF7CF0B9566E}"/>
              </a:ext>
            </a:extLst>
          </p:cNvPr>
          <p:cNvSpPr/>
          <p:nvPr/>
        </p:nvSpPr>
        <p:spPr>
          <a:xfrm>
            <a:off x="4437063" y="3983038"/>
            <a:ext cx="960437" cy="392112"/>
          </a:xfrm>
          <a:prstGeom prst="rect">
            <a:avLst/>
          </a:prstGeom>
        </p:spPr>
        <p:txBody>
          <a:bodyPr>
            <a:spAutoFit/>
          </a:bodyPr>
          <a:lstStyle/>
          <a:p>
            <a:pPr eaLnBrk="1" hangingPunct="1">
              <a:defRPr/>
            </a:pPr>
            <a:r>
              <a:rPr lang="tr-TR" sz="975" dirty="0">
                <a:solidFill>
                  <a:schemeClr val="bg1"/>
                </a:solidFill>
                <a:latin typeface="Roboto" pitchFamily="2" charset="0"/>
                <a:ea typeface="Roboto" pitchFamily="2" charset="0"/>
              </a:rPr>
              <a:t>Akrabalarıma durumu bildir </a:t>
            </a:r>
          </a:p>
        </p:txBody>
      </p:sp>
      <p:sp>
        <p:nvSpPr>
          <p:cNvPr id="69641" name="Başlık 1">
            <a:extLst>
              <a:ext uri="{FF2B5EF4-FFF2-40B4-BE49-F238E27FC236}">
                <a16:creationId xmlns:a16="http://schemas.microsoft.com/office/drawing/2014/main" id="{5C25A780-B338-4C0A-92FE-6035752EF247}"/>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CB1AE"/>
                </a:solidFill>
                <a:latin typeface="Roboto"/>
                <a:ea typeface="Roboto"/>
                <a:cs typeface="Roboto"/>
              </a:rPr>
              <a:t>Bölge Dışı Bağlantı - Şehir İçi Destek Kişisi Belirleyin</a:t>
            </a:r>
          </a:p>
        </p:txBody>
      </p:sp>
      <p:pic>
        <p:nvPicPr>
          <p:cNvPr id="69642" name="Resim 3">
            <a:extLst>
              <a:ext uri="{FF2B5EF4-FFF2-40B4-BE49-F238E27FC236}">
                <a16:creationId xmlns:a16="http://schemas.microsoft.com/office/drawing/2014/main" id="{115CC45F-C97C-40CE-A049-51B9BF901A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413" y="4319588"/>
            <a:ext cx="40005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nodeType="afterGroup">
                            <p:stCondLst>
                              <p:cond delay="1000"/>
                            </p:stCondLst>
                            <p:childTnLst>
                              <p:par>
                                <p:cTn id="9" presetID="10" presetClass="entr" presetSubtype="0" fill="hold" grpId="0" nodeType="afterEffect">
                                  <p:stCondLst>
                                    <p:cond delay="2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nodeType="afterGroup">
                            <p:stCondLst>
                              <p:cond delay="4000"/>
                            </p:stCondLst>
                            <p:childTnLst>
                              <p:par>
                                <p:cTn id="13" presetID="10" presetClass="entr" presetSubtype="0" fill="hold" grpId="0" nodeType="afterEffect">
                                  <p:stCondLst>
                                    <p:cond delay="2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nodeType="afterGroup">
                            <p:stCondLst>
                              <p:cond delay="7000"/>
                            </p:stCondLst>
                            <p:childTnLst>
                              <p:par>
                                <p:cTn id="17" presetID="10" presetClass="entr" presetSubtype="0" fill="hold" grpId="0" nodeType="afterEffect">
                                  <p:stCondLst>
                                    <p:cond delay="20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par>
                          <p:cTn id="20" fill="hold" nodeType="afterGroup">
                            <p:stCondLst>
                              <p:cond delay="10000"/>
                            </p:stCondLst>
                            <p:childTnLst>
                              <p:par>
                                <p:cTn id="21" presetID="10" presetClass="entr" presetSubtype="0" fill="hold" grpId="0" nodeType="afterEffect">
                                  <p:stCondLst>
                                    <p:cond delay="20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71682" name="Başlık 1">
            <a:extLst>
              <a:ext uri="{FF2B5EF4-FFF2-40B4-BE49-F238E27FC236}">
                <a16:creationId xmlns:a16="http://schemas.microsoft.com/office/drawing/2014/main" id="{820300CD-8194-42CC-B141-6566D3A13A06}"/>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CB1AE"/>
                </a:solidFill>
                <a:latin typeface="Roboto"/>
                <a:ea typeface="Roboto"/>
                <a:cs typeface="Roboto"/>
              </a:rPr>
              <a:t>Afet ve Acil Durum Bilgi Kartı Hazırlayın </a:t>
            </a:r>
          </a:p>
        </p:txBody>
      </p:sp>
      <p:pic>
        <p:nvPicPr>
          <p:cNvPr id="71683" name="Resim 14">
            <a:extLst>
              <a:ext uri="{FF2B5EF4-FFF2-40B4-BE49-F238E27FC236}">
                <a16:creationId xmlns:a16="http://schemas.microsoft.com/office/drawing/2014/main" id="{00A96C59-B3A4-4C61-B5EA-4CCA0F238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1598613"/>
            <a:ext cx="2330450" cy="145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Resim 16">
            <a:extLst>
              <a:ext uri="{FF2B5EF4-FFF2-40B4-BE49-F238E27FC236}">
                <a16:creationId xmlns:a16="http://schemas.microsoft.com/office/drawing/2014/main" id="{E4EACC7E-CBD9-4A4D-A0F5-21EBB25E2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25" y="3119438"/>
            <a:ext cx="2330450" cy="145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Resim 11">
            <a:extLst>
              <a:ext uri="{FF2B5EF4-FFF2-40B4-BE49-F238E27FC236}">
                <a16:creationId xmlns:a16="http://schemas.microsoft.com/office/drawing/2014/main" id="{59CC9265-E172-4CC8-86C0-87CDEF7E42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2425" y="2822575"/>
            <a:ext cx="20193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Resim 15">
            <a:extLst>
              <a:ext uri="{FF2B5EF4-FFF2-40B4-BE49-F238E27FC236}">
                <a16:creationId xmlns:a16="http://schemas.microsoft.com/office/drawing/2014/main" id="{E18A8C6A-4649-437A-B382-222949555E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6450" y="2822575"/>
            <a:ext cx="20193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7" name="Resim 5">
            <a:extLst>
              <a:ext uri="{FF2B5EF4-FFF2-40B4-BE49-F238E27FC236}">
                <a16:creationId xmlns:a16="http://schemas.microsoft.com/office/drawing/2014/main" id="{F074FFED-9518-4AD6-98A5-B5C117FE51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813" y="4591050"/>
            <a:ext cx="38385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Resim 7">
            <a:extLst>
              <a:ext uri="{FF2B5EF4-FFF2-40B4-BE49-F238E27FC236}">
                <a16:creationId xmlns:a16="http://schemas.microsoft.com/office/drawing/2014/main" id="{10F37FC9-55B6-4797-A039-8484B6B971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1038" y="1566863"/>
            <a:ext cx="43148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73730" name="Resim 3">
            <a:extLst>
              <a:ext uri="{FF2B5EF4-FFF2-40B4-BE49-F238E27FC236}">
                <a16:creationId xmlns:a16="http://schemas.microsoft.com/office/drawing/2014/main" id="{AA716246-A920-40AE-A3AB-EA88393C5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891" t="15820" r="16211"/>
          <a:stretch>
            <a:fillRect/>
          </a:stretch>
        </p:blipFill>
        <p:spPr bwMode="auto">
          <a:xfrm>
            <a:off x="241300" y="1654175"/>
            <a:ext cx="5530850"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a:extLst>
              <a:ext uri="{FF2B5EF4-FFF2-40B4-BE49-F238E27FC236}">
                <a16:creationId xmlns:a16="http://schemas.microsoft.com/office/drawing/2014/main" id="{EBFCF4F2-8DD7-4404-B190-EED1A0356379}"/>
              </a:ext>
            </a:extLst>
          </p:cNvPr>
          <p:cNvSpPr>
            <a:spLocks noChangeArrowheads="1"/>
          </p:cNvSpPr>
          <p:nvPr/>
        </p:nvSpPr>
        <p:spPr bwMode="auto">
          <a:xfrm>
            <a:off x="7045325" y="2359025"/>
            <a:ext cx="20478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a:solidFill>
                  <a:srgbClr val="C00000"/>
                </a:solidFill>
                <a:latin typeface="Roboto"/>
                <a:ea typeface="Roboto"/>
                <a:cs typeface="Verdana" panose="020B0604030504040204" pitchFamily="34" charset="0"/>
              </a:rPr>
              <a:t>Ailenizde engelli, yaşlı, çocuk veya özel ihtiyaç sahipleri varsa onların özel malzemelerini unutmayın</a:t>
            </a:r>
          </a:p>
        </p:txBody>
      </p:sp>
      <p:sp>
        <p:nvSpPr>
          <p:cNvPr id="8" name="Rectangle 8">
            <a:extLst>
              <a:ext uri="{FF2B5EF4-FFF2-40B4-BE49-F238E27FC236}">
                <a16:creationId xmlns:a16="http://schemas.microsoft.com/office/drawing/2014/main" id="{A3757AF8-BC6B-4447-A683-95F243F3DF1A}"/>
              </a:ext>
            </a:extLst>
          </p:cNvPr>
          <p:cNvSpPr>
            <a:spLocks noChangeArrowheads="1"/>
          </p:cNvSpPr>
          <p:nvPr/>
        </p:nvSpPr>
        <p:spPr bwMode="auto">
          <a:xfrm>
            <a:off x="5737225" y="1595438"/>
            <a:ext cx="318928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a:solidFill>
                  <a:srgbClr val="C00000"/>
                </a:solidFill>
                <a:latin typeface="Roboto"/>
                <a:ea typeface="Roboto"/>
                <a:cs typeface="Verdana" panose="020B0604030504040204" pitchFamily="34" charset="0"/>
              </a:rPr>
              <a:t>72 saat süresince ihtiyaçlarınıza karar verin ve çantanızı hazırlayın</a:t>
            </a:r>
          </a:p>
        </p:txBody>
      </p:sp>
      <p:sp>
        <p:nvSpPr>
          <p:cNvPr id="9" name="Rectangle 8">
            <a:extLst>
              <a:ext uri="{FF2B5EF4-FFF2-40B4-BE49-F238E27FC236}">
                <a16:creationId xmlns:a16="http://schemas.microsoft.com/office/drawing/2014/main" id="{D5C0E161-2BDB-4D21-A50D-2ACF80F042F3}"/>
              </a:ext>
            </a:extLst>
          </p:cNvPr>
          <p:cNvSpPr>
            <a:spLocks noChangeArrowheads="1"/>
          </p:cNvSpPr>
          <p:nvPr/>
        </p:nvSpPr>
        <p:spPr bwMode="auto">
          <a:xfrm>
            <a:off x="7292975" y="3643313"/>
            <a:ext cx="17065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a:solidFill>
                  <a:srgbClr val="C00000"/>
                </a:solidFill>
                <a:latin typeface="Roboto"/>
                <a:ea typeface="Roboto"/>
                <a:cs typeface="Verdana" panose="020B0604030504040204" pitchFamily="34" charset="0"/>
              </a:rPr>
              <a:t>Mevsim şartlarına göre çantanızı 6 ayda bir güncelleyin</a:t>
            </a:r>
          </a:p>
        </p:txBody>
      </p:sp>
      <p:sp>
        <p:nvSpPr>
          <p:cNvPr id="10" name="Rectangle 8">
            <a:extLst>
              <a:ext uri="{FF2B5EF4-FFF2-40B4-BE49-F238E27FC236}">
                <a16:creationId xmlns:a16="http://schemas.microsoft.com/office/drawing/2014/main" id="{B5C09977-3A81-4CFC-A4F1-1E0B178EC407}"/>
              </a:ext>
            </a:extLst>
          </p:cNvPr>
          <p:cNvSpPr>
            <a:spLocks noChangeArrowheads="1"/>
          </p:cNvSpPr>
          <p:nvPr/>
        </p:nvSpPr>
        <p:spPr bwMode="auto">
          <a:xfrm>
            <a:off x="6969125" y="4789488"/>
            <a:ext cx="21161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a:solidFill>
                  <a:srgbClr val="C00000"/>
                </a:solidFill>
                <a:latin typeface="Roboto"/>
                <a:ea typeface="Roboto"/>
                <a:cs typeface="Verdana" panose="020B0604030504040204" pitchFamily="34" charset="0"/>
              </a:rPr>
              <a:t>Çantanıza evcil hayvanlarınızın ihtiyaçları için de yer açın</a:t>
            </a:r>
          </a:p>
        </p:txBody>
      </p:sp>
      <p:pic>
        <p:nvPicPr>
          <p:cNvPr id="2050" name="Picture 2" descr="cats png gif ile ilgili görsel sonucu">
            <a:extLst>
              <a:ext uri="{FF2B5EF4-FFF2-40B4-BE49-F238E27FC236}">
                <a16:creationId xmlns:a16="http://schemas.microsoft.com/office/drawing/2014/main" id="{374E917B-86BF-40C2-AFAB-378470207EB2}"/>
              </a:ext>
            </a:extLst>
          </p:cNvPr>
          <p:cNvPicPr>
            <a:picLocks noChangeAspect="1" noChangeArrowheads="1" noCrop="1"/>
          </p:cNvPicPr>
          <p:nvPr/>
        </p:nvPicPr>
        <p:blipFill>
          <a:blip r:embed="rId4">
            <a:duotone>
              <a:schemeClr val="accent2">
                <a:shade val="45000"/>
                <a:satMod val="135000"/>
              </a:schemeClr>
              <a:prstClr val="white"/>
            </a:duotone>
          </a:blip>
          <a:srcRect/>
          <a:stretch>
            <a:fillRect/>
          </a:stretch>
        </p:blipFill>
        <p:spPr bwMode="auto">
          <a:xfrm>
            <a:off x="5547133" y="4426477"/>
            <a:ext cx="2070422" cy="1294013"/>
          </a:xfrm>
          <a:prstGeom prst="rect">
            <a:avLst/>
          </a:prstGeom>
          <a:noFill/>
        </p:spPr>
      </p:pic>
      <p:pic>
        <p:nvPicPr>
          <p:cNvPr id="2052" name="Picture 4" descr="time gif ile ilgili görsel sonucu">
            <a:extLst>
              <a:ext uri="{FF2B5EF4-FFF2-40B4-BE49-F238E27FC236}">
                <a16:creationId xmlns:a16="http://schemas.microsoft.com/office/drawing/2014/main" id="{685FA09B-A2FE-4B80-9C86-2573CD63BB2C}"/>
              </a:ext>
            </a:extLst>
          </p:cNvPr>
          <p:cNvPicPr>
            <a:picLocks noChangeAspect="1" noChangeArrowheads="1" noCrop="1"/>
          </p:cNvPicPr>
          <p:nvPr/>
        </p:nvPicPr>
        <p:blipFill>
          <a:blip r:embed="rId5" cstate="print">
            <a:clrChange>
              <a:clrFrom>
                <a:srgbClr val="FFFFFF"/>
              </a:clrFrom>
              <a:clrTo>
                <a:srgbClr val="FFFFFF">
                  <a:alpha val="0"/>
                </a:srgbClr>
              </a:clrTo>
            </a:clrChange>
            <a:duotone>
              <a:schemeClr val="accent2">
                <a:shade val="45000"/>
                <a:satMod val="135000"/>
              </a:schemeClr>
              <a:prstClr val="white"/>
            </a:duotone>
          </a:blip>
          <a:srcRect/>
          <a:stretch>
            <a:fillRect/>
          </a:stretch>
        </p:blipFill>
        <p:spPr bwMode="auto">
          <a:xfrm>
            <a:off x="5044440" y="1474827"/>
            <a:ext cx="906393" cy="679795"/>
          </a:xfrm>
          <a:prstGeom prst="rect">
            <a:avLst/>
          </a:prstGeom>
          <a:noFill/>
        </p:spPr>
      </p:pic>
      <p:pic>
        <p:nvPicPr>
          <p:cNvPr id="2054" name="Picture 6" descr="disability gif ile ilgili görsel sonucu">
            <a:extLst>
              <a:ext uri="{FF2B5EF4-FFF2-40B4-BE49-F238E27FC236}">
                <a16:creationId xmlns:a16="http://schemas.microsoft.com/office/drawing/2014/main" id="{17E6DE6B-EB49-4537-B328-5581AE3015BA}"/>
              </a:ext>
            </a:extLst>
          </p:cNvPr>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flipH="1">
            <a:off x="6044414" y="2545725"/>
            <a:ext cx="893637" cy="734492"/>
          </a:xfrm>
          <a:prstGeom prst="rect">
            <a:avLst/>
          </a:prstGeom>
          <a:noFill/>
        </p:spPr>
      </p:pic>
      <p:pic>
        <p:nvPicPr>
          <p:cNvPr id="2056" name="Picture 8" descr="calender gif png ile ilgili görsel sonucu">
            <a:extLst>
              <a:ext uri="{FF2B5EF4-FFF2-40B4-BE49-F238E27FC236}">
                <a16:creationId xmlns:a16="http://schemas.microsoft.com/office/drawing/2014/main" id="{3539F63F-08ED-41B0-96D6-A2765F3F62AF}"/>
              </a:ext>
            </a:extLst>
          </p:cNvPr>
          <p:cNvPicPr>
            <a:picLocks noChangeAspect="1" noChangeArrowheads="1" noCrop="1"/>
          </p:cNvPicPr>
          <p:nvPr/>
        </p:nvPicPr>
        <p:blipFill>
          <a:blip r:embed="rId7" cstate="print">
            <a:clrChange>
              <a:clrFrom>
                <a:srgbClr val="FFFFFF"/>
              </a:clrFrom>
              <a:clrTo>
                <a:srgbClr val="FFFFFF">
                  <a:alpha val="0"/>
                </a:srgbClr>
              </a:clrTo>
            </a:clrChange>
            <a:duotone>
              <a:schemeClr val="accent2">
                <a:shade val="45000"/>
                <a:satMod val="135000"/>
              </a:schemeClr>
              <a:prstClr val="white"/>
            </a:duotone>
          </a:blip>
          <a:srcRect/>
          <a:stretch>
            <a:fillRect/>
          </a:stretch>
        </p:blipFill>
        <p:spPr bwMode="auto">
          <a:xfrm>
            <a:off x="6512807" y="3767629"/>
            <a:ext cx="893636" cy="670227"/>
          </a:xfrm>
          <a:prstGeom prst="rect">
            <a:avLst/>
          </a:prstGeom>
          <a:noFill/>
        </p:spPr>
      </p:pic>
      <p:sp>
        <p:nvSpPr>
          <p:cNvPr id="73739" name="Başlık 1">
            <a:extLst>
              <a:ext uri="{FF2B5EF4-FFF2-40B4-BE49-F238E27FC236}">
                <a16:creationId xmlns:a16="http://schemas.microsoft.com/office/drawing/2014/main" id="{3EA12115-86CE-47AD-8106-5AE2DC726CA9}"/>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CB1AE"/>
                </a:solidFill>
                <a:latin typeface="Roboto"/>
                <a:ea typeface="Roboto"/>
                <a:cs typeface="Roboto"/>
              </a:rPr>
              <a:t>Afet ve Acil Durum Çantanızı Hazırlayın</a:t>
            </a:r>
            <a:endParaRPr lang="tr-TR" altLang="tr-TR" sz="1800" b="1">
              <a:solidFill>
                <a:srgbClr val="28A09D"/>
              </a:solidFill>
              <a:latin typeface="Roboto"/>
              <a:ea typeface="Roboto"/>
              <a:cs typeface="Roboto"/>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animEffect transition="in" filter="fade">
                                      <p:cBhvr>
                                        <p:cTn id="15" dur="500"/>
                                        <p:tgtEl>
                                          <p:spTgt spid="205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2056"/>
                                        </p:tgtEl>
                                        <p:attrNameLst>
                                          <p:attrName>style.visibility</p:attrName>
                                        </p:attrNameLst>
                                      </p:cBhvr>
                                      <p:to>
                                        <p:strVal val="visible"/>
                                      </p:to>
                                    </p:set>
                                    <p:animEffect transition="in" filter="fade">
                                      <p:cBhvr>
                                        <p:cTn id="23" dur="500"/>
                                        <p:tgtEl>
                                          <p:spTgt spid="20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fade">
                                      <p:cBhvr>
                                        <p:cTn id="31" dur="500"/>
                                        <p:tgtEl>
                                          <p:spTgt spid="205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75778" name="Resim 3" descr="ekran görüntüsü içeren bir resim&#10;&#10;Açıklama otomatik olarak oluşturuldu">
            <a:extLst>
              <a:ext uri="{FF2B5EF4-FFF2-40B4-BE49-F238E27FC236}">
                <a16:creationId xmlns:a16="http://schemas.microsoft.com/office/drawing/2014/main" id="{622F125D-7908-4E59-9518-284982765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1060450"/>
            <a:ext cx="6640513"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5 İçerik Yer Tutucusu">
            <a:extLst>
              <a:ext uri="{FF2B5EF4-FFF2-40B4-BE49-F238E27FC236}">
                <a16:creationId xmlns:a16="http://schemas.microsoft.com/office/drawing/2014/main" id="{228059DC-E114-4B9A-A753-D970C35F5462}"/>
              </a:ext>
            </a:extLst>
          </p:cNvPr>
          <p:cNvSpPr txBox="1">
            <a:spLocks noChangeArrowheads="1"/>
          </p:cNvSpPr>
          <p:nvPr/>
        </p:nvSpPr>
        <p:spPr bwMode="auto">
          <a:xfrm>
            <a:off x="5473700" y="3282950"/>
            <a:ext cx="302895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342900" indent="-342900" defTabSz="68580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557213" indent="-214313" defTabSz="68580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defTabSz="6858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defTabSz="6858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defTabSz="6858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defTabSz="6858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defTabSz="6858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defTabSz="6858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defTabSz="6858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lvl="1" eaLnBrk="1" hangingPunct="1">
              <a:buClr>
                <a:srgbClr val="F05A28"/>
              </a:buClr>
              <a:buSzPct val="120000"/>
              <a:buFont typeface="Wingdings" panose="05000000000000000000" pitchFamily="2" charset="2"/>
              <a:buChar char=""/>
            </a:pPr>
            <a:endParaRPr lang="tr-TR" altLang="tr-TR" sz="1800">
              <a:solidFill>
                <a:srgbClr val="000000"/>
              </a:solidFill>
              <a:latin typeface="Calibri" panose="020F0502020204030204" pitchFamily="34" charset="0"/>
            </a:endParaRPr>
          </a:p>
        </p:txBody>
      </p:sp>
      <p:sp>
        <p:nvSpPr>
          <p:cNvPr id="75780" name="Başlık 1">
            <a:extLst>
              <a:ext uri="{FF2B5EF4-FFF2-40B4-BE49-F238E27FC236}">
                <a16:creationId xmlns:a16="http://schemas.microsoft.com/office/drawing/2014/main" id="{E959FAC1-A64E-4BDC-BA15-C678B838EA9E}"/>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Önemli Evrakınızı Yedekleyin ve Bilgilerinizi Kaydedin</a:t>
            </a:r>
          </a:p>
        </p:txBody>
      </p:sp>
      <p:pic>
        <p:nvPicPr>
          <p:cNvPr id="75781" name="Resim 2">
            <a:extLst>
              <a:ext uri="{FF2B5EF4-FFF2-40B4-BE49-F238E27FC236}">
                <a16:creationId xmlns:a16="http://schemas.microsoft.com/office/drawing/2014/main" id="{B8115000-768E-45A1-A075-291F478C2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300" y="1552575"/>
            <a:ext cx="30956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Resim 8">
            <a:extLst>
              <a:ext uri="{FF2B5EF4-FFF2-40B4-BE49-F238E27FC236}">
                <a16:creationId xmlns:a16="http://schemas.microsoft.com/office/drawing/2014/main" id="{4D7B31A4-48FE-4003-97A3-FF23261390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293" t="13918" r="5006" b="13094"/>
          <a:stretch>
            <a:fillRect/>
          </a:stretch>
        </p:blipFill>
        <p:spPr bwMode="auto">
          <a:xfrm>
            <a:off x="5130800" y="3859213"/>
            <a:ext cx="3675063"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77826" name="Resim 2" descr="iç mekan, oda, yaşama, tablo içeren bir resim&#10;&#10;Açıklama otomatik olarak oluşturuldu">
            <a:extLst>
              <a:ext uri="{FF2B5EF4-FFF2-40B4-BE49-F238E27FC236}">
                <a16:creationId xmlns:a16="http://schemas.microsoft.com/office/drawing/2014/main" id="{C76208A8-80D6-432F-BD65-F33A84575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Başlık 1">
            <a:extLst>
              <a:ext uri="{FF2B5EF4-FFF2-40B4-BE49-F238E27FC236}">
                <a16:creationId xmlns:a16="http://schemas.microsoft.com/office/drawing/2014/main" id="{46589766-1283-4350-8087-B541CE178C94}"/>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Tahliye Öncesine Yönelik Hazırlıklarınızı Yapın </a:t>
            </a:r>
          </a:p>
        </p:txBody>
      </p:sp>
      <p:pic>
        <p:nvPicPr>
          <p:cNvPr id="12" name="Picture 6" descr="evacuation plan ile ilgili görsel sonucu">
            <a:extLst>
              <a:ext uri="{FF2B5EF4-FFF2-40B4-BE49-F238E27FC236}">
                <a16:creationId xmlns:a16="http://schemas.microsoft.com/office/drawing/2014/main" id="{95B7A689-1566-400B-95BA-E277573E27E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26003"/>
          <a:stretch>
            <a:fillRect/>
          </a:stretch>
        </p:blipFill>
        <p:spPr bwMode="auto">
          <a:xfrm>
            <a:off x="7885113" y="2722563"/>
            <a:ext cx="1258887"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point gif ile ilgili görsel sonucu">
            <a:extLst>
              <a:ext uri="{FF2B5EF4-FFF2-40B4-BE49-F238E27FC236}">
                <a16:creationId xmlns:a16="http://schemas.microsoft.com/office/drawing/2014/main" id="{CBA21C00-C3AA-4D81-8486-2D36F3EA91A9}"/>
              </a:ext>
            </a:extLst>
          </p:cNvPr>
          <p:cNvPicPr>
            <a:picLocks noChangeAspect="1" noChangeArrowheads="1" noCrop="1"/>
          </p:cNvPicPr>
          <p:nvPr/>
        </p:nvPicPr>
        <p:blipFill>
          <a:blip r:embed="rId5" cstate="print">
            <a:duotone>
              <a:schemeClr val="accent4">
                <a:shade val="45000"/>
                <a:satMod val="135000"/>
              </a:schemeClr>
              <a:prstClr val="white"/>
            </a:duotone>
          </a:blip>
          <a:srcRect/>
          <a:stretch>
            <a:fillRect/>
          </a:stretch>
        </p:blipFill>
        <p:spPr bwMode="auto">
          <a:xfrm>
            <a:off x="2157255" y="5309573"/>
            <a:ext cx="531849" cy="531849"/>
          </a:xfrm>
          <a:prstGeom prst="rect">
            <a:avLst/>
          </a:prstGeom>
          <a:noFill/>
        </p:spPr>
      </p:pic>
      <p:pic>
        <p:nvPicPr>
          <p:cNvPr id="15" name="Picture 2" descr="point gif ile ilgili görsel sonucu">
            <a:extLst>
              <a:ext uri="{FF2B5EF4-FFF2-40B4-BE49-F238E27FC236}">
                <a16:creationId xmlns:a16="http://schemas.microsoft.com/office/drawing/2014/main" id="{F49AFFC4-5EDD-48CE-8320-9EB08F12A985}"/>
              </a:ext>
            </a:extLst>
          </p:cNvPr>
          <p:cNvPicPr>
            <a:picLocks noChangeAspect="1" noChangeArrowheads="1" noCrop="1"/>
          </p:cNvPicPr>
          <p:nvPr/>
        </p:nvPicPr>
        <p:blipFill>
          <a:blip r:embed="rId5" cstate="print">
            <a:duotone>
              <a:schemeClr val="accent4">
                <a:shade val="45000"/>
                <a:satMod val="135000"/>
              </a:schemeClr>
              <a:prstClr val="white"/>
            </a:duotone>
          </a:blip>
          <a:srcRect/>
          <a:stretch>
            <a:fillRect/>
          </a:stretch>
        </p:blipFill>
        <p:spPr bwMode="auto">
          <a:xfrm>
            <a:off x="5086325" y="5043649"/>
            <a:ext cx="531849" cy="531849"/>
          </a:xfrm>
          <a:prstGeom prst="rect">
            <a:avLst/>
          </a:prstGeom>
          <a:noFill/>
        </p:spPr>
      </p:pic>
      <p:pic>
        <p:nvPicPr>
          <p:cNvPr id="16" name="Picture 2" descr="point gif ile ilgili görsel sonucu">
            <a:extLst>
              <a:ext uri="{FF2B5EF4-FFF2-40B4-BE49-F238E27FC236}">
                <a16:creationId xmlns:a16="http://schemas.microsoft.com/office/drawing/2014/main" id="{98EB213C-ED1F-4115-9F5C-9DA82F78B679}"/>
              </a:ext>
            </a:extLst>
          </p:cNvPr>
          <p:cNvPicPr>
            <a:picLocks noChangeAspect="1" noChangeArrowheads="1" noCrop="1"/>
          </p:cNvPicPr>
          <p:nvPr/>
        </p:nvPicPr>
        <p:blipFill>
          <a:blip r:embed="rId5" cstate="print">
            <a:duotone>
              <a:schemeClr val="accent4">
                <a:shade val="45000"/>
                <a:satMod val="135000"/>
              </a:schemeClr>
              <a:prstClr val="white"/>
            </a:duotone>
          </a:blip>
          <a:srcRect/>
          <a:stretch>
            <a:fillRect/>
          </a:stretch>
        </p:blipFill>
        <p:spPr bwMode="auto">
          <a:xfrm>
            <a:off x="4779303" y="3660767"/>
            <a:ext cx="531849" cy="531849"/>
          </a:xfrm>
          <a:prstGeom prst="rect">
            <a:avLst/>
          </a:prstGeom>
          <a:noFill/>
        </p:spPr>
      </p:pic>
      <p:pic>
        <p:nvPicPr>
          <p:cNvPr id="17" name="Picture 2" descr="point gif ile ilgili görsel sonucu">
            <a:extLst>
              <a:ext uri="{FF2B5EF4-FFF2-40B4-BE49-F238E27FC236}">
                <a16:creationId xmlns:a16="http://schemas.microsoft.com/office/drawing/2014/main" id="{392E36FF-79D8-4054-BC4F-4C5A95DE304F}"/>
              </a:ext>
            </a:extLst>
          </p:cNvPr>
          <p:cNvPicPr>
            <a:picLocks noChangeAspect="1" noChangeArrowheads="1" noCrop="1"/>
          </p:cNvPicPr>
          <p:nvPr/>
        </p:nvPicPr>
        <p:blipFill>
          <a:blip r:embed="rId5" cstate="print">
            <a:duotone>
              <a:schemeClr val="accent4">
                <a:shade val="45000"/>
                <a:satMod val="135000"/>
              </a:schemeClr>
              <a:prstClr val="white"/>
            </a:duotone>
          </a:blip>
          <a:srcRect/>
          <a:stretch>
            <a:fillRect/>
          </a:stretch>
        </p:blipFill>
        <p:spPr bwMode="auto">
          <a:xfrm>
            <a:off x="6787797" y="3987460"/>
            <a:ext cx="531849" cy="531849"/>
          </a:xfrm>
          <a:prstGeom prst="rect">
            <a:avLst/>
          </a:prstGeom>
          <a:noFill/>
        </p:spPr>
      </p:pic>
      <p:pic>
        <p:nvPicPr>
          <p:cNvPr id="2" name="Resim 1">
            <a:extLst>
              <a:ext uri="{FF2B5EF4-FFF2-40B4-BE49-F238E27FC236}">
                <a16:creationId xmlns:a16="http://schemas.microsoft.com/office/drawing/2014/main" id="{B7D476D2-DDFA-446F-A15E-3A77B5A3AA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3063" y="5357813"/>
            <a:ext cx="2000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a:extLst>
              <a:ext uri="{FF2B5EF4-FFF2-40B4-BE49-F238E27FC236}">
                <a16:creationId xmlns:a16="http://schemas.microsoft.com/office/drawing/2014/main" id="{5536325E-821E-4A73-BCEF-6BCA157B69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6700" y="3433763"/>
            <a:ext cx="1238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5">
            <a:extLst>
              <a:ext uri="{FF2B5EF4-FFF2-40B4-BE49-F238E27FC236}">
                <a16:creationId xmlns:a16="http://schemas.microsoft.com/office/drawing/2014/main" id="{7F9F4208-0EF9-486A-8415-9F7DD16D6E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43013" y="3311525"/>
            <a:ext cx="22479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6">
            <a:extLst>
              <a:ext uri="{FF2B5EF4-FFF2-40B4-BE49-F238E27FC236}">
                <a16:creationId xmlns:a16="http://schemas.microsoft.com/office/drawing/2014/main" id="{2773E732-E797-4441-8BF4-B20619F817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36963" y="3149600"/>
            <a:ext cx="10668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Resim 19">
            <a:extLst>
              <a:ext uri="{FF2B5EF4-FFF2-40B4-BE49-F238E27FC236}">
                <a16:creationId xmlns:a16="http://schemas.microsoft.com/office/drawing/2014/main" id="{EB4D3D41-4A89-497F-8802-80A3CF796D2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3363" y="1574800"/>
            <a:ext cx="26955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Resim 20">
            <a:extLst>
              <a:ext uri="{FF2B5EF4-FFF2-40B4-BE49-F238E27FC236}">
                <a16:creationId xmlns:a16="http://schemas.microsoft.com/office/drawing/2014/main" id="{CE19FBC1-192B-4752-A4C1-B8666BF3E0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81763" y="2579688"/>
            <a:ext cx="11049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9" name="Picture 2">
            <a:extLst>
              <a:ext uri="{FF2B5EF4-FFF2-40B4-BE49-F238E27FC236}">
                <a16:creationId xmlns:a16="http://schemas.microsoft.com/office/drawing/2014/main" id="{333D2EDE-AC7F-4DDE-B6F7-0841F5FC1339}"/>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21579" r="18797"/>
          <a:stretch>
            <a:fillRect/>
          </a:stretch>
        </p:blipFill>
        <p:spPr bwMode="auto">
          <a:xfrm>
            <a:off x="8362950" y="936625"/>
            <a:ext cx="7302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10" name="Resim 9" descr="ekran, oturma, bilgisayar, yüzey içeren bir resim&#10;&#10;Açıklama otomatik olarak oluşturuldu">
            <a:extLst>
              <a:ext uri="{FF2B5EF4-FFF2-40B4-BE49-F238E27FC236}">
                <a16:creationId xmlns:a16="http://schemas.microsoft.com/office/drawing/2014/main" id="{9727C7E9-62A2-44EC-BAC9-B757A290C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3605" b="18040"/>
          <a:stretch>
            <a:fillRect/>
          </a:stretch>
        </p:blipFill>
        <p:spPr bwMode="auto">
          <a:xfrm>
            <a:off x="366713" y="3086100"/>
            <a:ext cx="3644900"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Resim 4" descr="tablo, iç mekan, pasta, oyuncak içeren bir resim&#10;&#10;Açıklama otomatik olarak oluşturuldu">
            <a:extLst>
              <a:ext uri="{FF2B5EF4-FFF2-40B4-BE49-F238E27FC236}">
                <a16:creationId xmlns:a16="http://schemas.microsoft.com/office/drawing/2014/main" id="{B171CB44-4B09-461B-AA49-0E5E7BB204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9925" y="1185863"/>
            <a:ext cx="4459288"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Resim 6">
            <a:extLst>
              <a:ext uri="{FF2B5EF4-FFF2-40B4-BE49-F238E27FC236}">
                <a16:creationId xmlns:a16="http://schemas.microsoft.com/office/drawing/2014/main" id="{93167093-28FC-4372-A938-19BC2BEDB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5075" y="1900238"/>
            <a:ext cx="4457700"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7648FD60-B6CE-4336-B009-788A43A122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6263" y="1544638"/>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etin kutusu 3">
            <a:extLst>
              <a:ext uri="{FF2B5EF4-FFF2-40B4-BE49-F238E27FC236}">
                <a16:creationId xmlns:a16="http://schemas.microsoft.com/office/drawing/2014/main" id="{EFE3A305-6EE6-42B4-9BE8-846FF9F5E0CD}"/>
              </a:ext>
            </a:extLst>
          </p:cNvPr>
          <p:cNvSpPr txBox="1">
            <a:spLocks noChangeArrowheads="1"/>
          </p:cNvSpPr>
          <p:nvPr/>
        </p:nvSpPr>
        <p:spPr bwMode="auto">
          <a:xfrm>
            <a:off x="434975" y="1847850"/>
            <a:ext cx="26320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spcAft>
                <a:spcPts val="450"/>
              </a:spcAft>
              <a:buClrTx/>
              <a:buSzTx/>
              <a:buFontTx/>
              <a:buNone/>
            </a:pPr>
            <a:r>
              <a:rPr lang="tr-TR" altLang="tr-TR" sz="1500" b="1">
                <a:solidFill>
                  <a:srgbClr val="C00000"/>
                </a:solidFill>
                <a:latin typeface="Roboto"/>
                <a:ea typeface="Roboto"/>
                <a:cs typeface="Roboto"/>
              </a:rPr>
              <a:t>Toplanma Alanı </a:t>
            </a:r>
          </a:p>
          <a:p>
            <a:pPr eaLnBrk="1" hangingPunct="1">
              <a:spcBef>
                <a:spcPct val="0"/>
              </a:spcBef>
              <a:buClrTx/>
              <a:buSzTx/>
              <a:buFontTx/>
              <a:buNone/>
            </a:pPr>
            <a:r>
              <a:rPr lang="tr-TR" altLang="tr-TR" sz="1500" b="1">
                <a:solidFill>
                  <a:srgbClr val="C00000"/>
                </a:solidFill>
                <a:latin typeface="Roboto"/>
                <a:ea typeface="Roboto"/>
                <a:cs typeface="Roboto"/>
              </a:rPr>
              <a:t>Tehlikeli bölgeden uzaklaşarak toplanabileceğimiz güvenli alanlardır.</a:t>
            </a:r>
          </a:p>
        </p:txBody>
      </p:sp>
      <p:sp>
        <p:nvSpPr>
          <p:cNvPr id="9" name="Metin kutusu 8">
            <a:extLst>
              <a:ext uri="{FF2B5EF4-FFF2-40B4-BE49-F238E27FC236}">
                <a16:creationId xmlns:a16="http://schemas.microsoft.com/office/drawing/2014/main" id="{32C78084-DFBE-4542-A62D-830ED6B3918F}"/>
              </a:ext>
            </a:extLst>
          </p:cNvPr>
          <p:cNvSpPr txBox="1">
            <a:spLocks noChangeArrowheads="1"/>
          </p:cNvSpPr>
          <p:nvPr/>
        </p:nvSpPr>
        <p:spPr bwMode="auto">
          <a:xfrm>
            <a:off x="4552950" y="4494213"/>
            <a:ext cx="446563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spcAft>
                <a:spcPts val="900"/>
              </a:spcAft>
              <a:buClrTx/>
              <a:buSzTx/>
              <a:buFontTx/>
              <a:buNone/>
            </a:pPr>
            <a:r>
              <a:rPr lang="tr-TR" altLang="tr-TR" sz="1500" b="1">
                <a:solidFill>
                  <a:srgbClr val="C00000"/>
                </a:solidFill>
                <a:latin typeface="Roboto"/>
                <a:ea typeface="Roboto"/>
                <a:cs typeface="Roboto"/>
              </a:rPr>
              <a:t>Barınma Alanı </a:t>
            </a:r>
            <a:endParaRPr lang="tr-TR" altLang="tr-TR" sz="1500">
              <a:solidFill>
                <a:srgbClr val="C00000"/>
              </a:solidFill>
              <a:latin typeface="Roboto"/>
              <a:ea typeface="Roboto"/>
              <a:cs typeface="Roboto"/>
            </a:endParaRPr>
          </a:p>
          <a:p>
            <a:pPr eaLnBrk="1" hangingPunct="1">
              <a:spcBef>
                <a:spcPct val="0"/>
              </a:spcBef>
              <a:buClrTx/>
              <a:buSzTx/>
              <a:buFontTx/>
              <a:buNone/>
            </a:pPr>
            <a:r>
              <a:rPr lang="tr-TR" altLang="tr-TR" sz="1500" b="1">
                <a:solidFill>
                  <a:srgbClr val="C00000"/>
                </a:solidFill>
                <a:latin typeface="Roboto"/>
                <a:ea typeface="Roboto"/>
                <a:cs typeface="Roboto"/>
              </a:rPr>
              <a:t>Barınma ihtiyacımızı gidermek için kullanacağımız </a:t>
            </a:r>
          </a:p>
          <a:p>
            <a:pPr eaLnBrk="1" hangingPunct="1">
              <a:spcBef>
                <a:spcPct val="0"/>
              </a:spcBef>
              <a:buClrTx/>
              <a:buSzTx/>
              <a:buFontTx/>
              <a:buNone/>
            </a:pPr>
            <a:r>
              <a:rPr lang="tr-TR" altLang="tr-TR" sz="1500" b="1">
                <a:solidFill>
                  <a:srgbClr val="C00000"/>
                </a:solidFill>
                <a:latin typeface="Roboto"/>
                <a:ea typeface="Roboto"/>
                <a:cs typeface="Roboto"/>
              </a:rPr>
              <a:t>çadırkent - konteynerkent kurulacak alanlardır. </a:t>
            </a:r>
          </a:p>
        </p:txBody>
      </p:sp>
      <p:pic>
        <p:nvPicPr>
          <p:cNvPr id="12" name="XD30jdjw2yu4nTcC">
            <a:hlinkClick action="ppaction://media"/>
            <a:extLst>
              <a:ext uri="{FF2B5EF4-FFF2-40B4-BE49-F238E27FC236}">
                <a16:creationId xmlns:a16="http://schemas.microsoft.com/office/drawing/2014/main" id="{AFA6614C-7DCA-400B-9812-40B8BBDDE5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075" y="3379788"/>
            <a:ext cx="2322513"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Resim 12">
            <a:extLst>
              <a:ext uri="{FF2B5EF4-FFF2-40B4-BE49-F238E27FC236}">
                <a16:creationId xmlns:a16="http://schemas.microsoft.com/office/drawing/2014/main" id="{69D93D89-9EAE-496B-B1D6-743D9919BD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65313" y="4456113"/>
            <a:ext cx="1228725"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Resim 16">
            <a:extLst>
              <a:ext uri="{FF2B5EF4-FFF2-40B4-BE49-F238E27FC236}">
                <a16:creationId xmlns:a16="http://schemas.microsoft.com/office/drawing/2014/main" id="{35D56150-13A1-4B82-BBCD-92AA140A06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5321" r="56660" b="55647"/>
          <a:stretch>
            <a:fillRect/>
          </a:stretch>
        </p:blipFill>
        <p:spPr bwMode="auto">
          <a:xfrm>
            <a:off x="4008438" y="1905000"/>
            <a:ext cx="1695450"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Resim 17">
            <a:extLst>
              <a:ext uri="{FF2B5EF4-FFF2-40B4-BE49-F238E27FC236}">
                <a16:creationId xmlns:a16="http://schemas.microsoft.com/office/drawing/2014/main" id="{9A88638B-A7A6-4193-B0E5-3ABFA32601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1912" t="44493" r="8977" b="14317"/>
          <a:stretch>
            <a:fillRect/>
          </a:stretch>
        </p:blipFill>
        <p:spPr bwMode="auto">
          <a:xfrm>
            <a:off x="5184775" y="3452813"/>
            <a:ext cx="2635250" cy="143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7">
            <a:extLst>
              <a:ext uri="{FF2B5EF4-FFF2-40B4-BE49-F238E27FC236}">
                <a16:creationId xmlns:a16="http://schemas.microsoft.com/office/drawing/2014/main" id="{03024ED0-E8F4-4B90-BCF0-1EBCC53CF0D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4675" y="2509838"/>
            <a:ext cx="9588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5" name="Başlık 1">
            <a:extLst>
              <a:ext uri="{FF2B5EF4-FFF2-40B4-BE49-F238E27FC236}">
                <a16:creationId xmlns:a16="http://schemas.microsoft.com/office/drawing/2014/main" id="{9705EB89-43CE-4B8F-87D2-EB754F6FC484}"/>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C00000"/>
                </a:solidFill>
                <a:latin typeface="Roboto"/>
                <a:ea typeface="Roboto"/>
                <a:cs typeface="Roboto"/>
              </a:rPr>
              <a:t>Toplanma ve Barınma Alanları</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0"/>
                                        <p:tgtEl>
                                          <p:spTgt spid="8"/>
                                        </p:tgtEl>
                                      </p:cBhvr>
                                    </p:animEffect>
                                  </p:childTnLst>
                                </p:cTn>
                              </p:par>
                              <p:par>
                                <p:cTn id="14" presetID="10" presetClass="entr" presetSubtype="0" fill="hold"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0"/>
                                        <p:tgtEl>
                                          <p:spTgt spid="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mph" presetSubtype="0" fill="hold" nodeType="clickEffect">
                                  <p:stCondLst>
                                    <p:cond delay="0"/>
                                  </p:stCondLst>
                                  <p:childTnLst>
                                    <p:animScale>
                                      <p:cBhvr>
                                        <p:cTn id="31" dur="2000" fill="hold"/>
                                        <p:tgtEl>
                                          <p:spTgt spid="8"/>
                                        </p:tgtEl>
                                      </p:cBhvr>
                                      <p:by x="400000" y="400000"/>
                                    </p:animScale>
                                  </p:childTnLst>
                                </p:cTn>
                              </p:par>
                            </p:childTnLst>
                          </p:cTn>
                        </p:par>
                      </p:childTnLst>
                    </p:cTn>
                  </p:par>
                  <p:par>
                    <p:cTn id="32" fill="hold" nodeType="clickPar">
                      <p:stCondLst>
                        <p:cond delay="indefinite"/>
                      </p:stCondLst>
                      <p:childTnLst>
                        <p:par>
                          <p:cTn id="33" fill="hold" nodeType="withGroup">
                            <p:stCondLst>
                              <p:cond delay="0"/>
                            </p:stCondLst>
                            <p:childTnLst>
                              <p:par>
                                <p:cTn id="34" presetID="6" presetClass="emph" presetSubtype="0" fill="hold" nodeType="clickEffect">
                                  <p:stCondLst>
                                    <p:cond delay="0"/>
                                  </p:stCondLst>
                                  <p:childTnLst>
                                    <p:animScale>
                                      <p:cBhvr>
                                        <p:cTn id="35" dur="500" fill="hold"/>
                                        <p:tgtEl>
                                          <p:spTgt spid="8"/>
                                        </p:tgtEl>
                                      </p:cBhvr>
                                      <p:by x="25000" y="25000"/>
                                    </p:animScale>
                                  </p:childTnLst>
                                </p:cTn>
                              </p:par>
                            </p:childTnLst>
                          </p:cTn>
                        </p:par>
                        <p:par>
                          <p:cTn id="36" fill="hold" nodeType="afterGroup">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2000"/>
                                        <p:tgtEl>
                                          <p:spTgt spid="9"/>
                                        </p:tgtEl>
                                      </p:cBhvr>
                                    </p:animEffect>
                                  </p:childTnLst>
                                </p:cTn>
                              </p:par>
                              <p:par>
                                <p:cTn id="40" presetID="10" presetClass="entr" presetSubtype="0" fill="hold" nodeType="withEffect">
                                  <p:stCondLst>
                                    <p:cond delay="10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81922" name="Resim 15" descr="çizim içeren bir resim&#10;&#10;Açıklama otomatik olarak oluşturuldu">
            <a:extLst>
              <a:ext uri="{FF2B5EF4-FFF2-40B4-BE49-F238E27FC236}">
                <a16:creationId xmlns:a16="http://schemas.microsoft.com/office/drawing/2014/main" id="{D77CCDF7-525B-4D9D-BEC7-0DE7BAE0AD15}"/>
              </a:ext>
            </a:extLst>
          </p:cNvPr>
          <p:cNvPicPr>
            <a:picLocks noChangeAspect="1" noChangeArrowheads="1"/>
          </p:cNvPicPr>
          <p:nvPr/>
        </p:nvPicPr>
        <p:blipFill>
          <a:blip r:embed="rId3">
            <a:clrChange>
              <a:clrFrom>
                <a:srgbClr val="F4F4F5"/>
              </a:clrFrom>
              <a:clrTo>
                <a:srgbClr val="F4F4F5">
                  <a:alpha val="0"/>
                </a:srgbClr>
              </a:clrTo>
            </a:clrChange>
            <a:extLst>
              <a:ext uri="{28A0092B-C50C-407E-A947-70E740481C1C}">
                <a14:useLocalDpi xmlns:a14="http://schemas.microsoft.com/office/drawing/2010/main" val="0"/>
              </a:ext>
            </a:extLst>
          </a:blip>
          <a:srcRect/>
          <a:stretch>
            <a:fillRect/>
          </a:stretch>
        </p:blipFill>
        <p:spPr bwMode="auto">
          <a:xfrm>
            <a:off x="-660400" y="998538"/>
            <a:ext cx="8640763"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etin kutusu 11">
            <a:extLst>
              <a:ext uri="{FF2B5EF4-FFF2-40B4-BE49-F238E27FC236}">
                <a16:creationId xmlns:a16="http://schemas.microsoft.com/office/drawing/2014/main" id="{2C22A109-705B-4288-B92C-F02F757F0F2F}"/>
              </a:ext>
            </a:extLst>
          </p:cNvPr>
          <p:cNvSpPr txBox="1"/>
          <p:nvPr/>
        </p:nvSpPr>
        <p:spPr>
          <a:xfrm>
            <a:off x="4708525" y="2292350"/>
            <a:ext cx="4316413" cy="2949575"/>
          </a:xfrm>
          <a:prstGeom prst="rect">
            <a:avLst/>
          </a:prstGeom>
          <a:noFill/>
        </p:spPr>
        <p:txBody>
          <a:bodyPr>
            <a:spAutoFit/>
          </a:bodyPr>
          <a:lstStyle/>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Standart Malzeme</a:t>
            </a:r>
          </a:p>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Güvenli Kullanım</a:t>
            </a:r>
          </a:p>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Bakım ve Kontrol</a:t>
            </a:r>
          </a:p>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Yangın </a:t>
            </a:r>
            <a:r>
              <a:rPr lang="tr-TR" sz="1800" b="1" dirty="0" err="1">
                <a:solidFill>
                  <a:srgbClr val="C00000"/>
                </a:solidFill>
                <a:latin typeface="Roboto" pitchFamily="2" charset="0"/>
                <a:ea typeface="Roboto" pitchFamily="2" charset="0"/>
              </a:rPr>
              <a:t>Dedektörü</a:t>
            </a:r>
            <a:endParaRPr lang="tr-TR" sz="1800" b="1" dirty="0">
              <a:solidFill>
                <a:srgbClr val="C00000"/>
              </a:solidFill>
              <a:latin typeface="Roboto" pitchFamily="2" charset="0"/>
              <a:ea typeface="Roboto" pitchFamily="2" charset="0"/>
            </a:endParaRPr>
          </a:p>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Taşınabilir Yangın Söndürme Cihazı</a:t>
            </a:r>
          </a:p>
          <a:p>
            <a:pPr marL="270000" indent="-270000" eaLnBrk="1" hangingPunct="1">
              <a:lnSpc>
                <a:spcPct val="150000"/>
              </a:lnSpc>
              <a:buClr>
                <a:schemeClr val="accent1">
                  <a:lumMod val="75000"/>
                </a:schemeClr>
              </a:buClr>
              <a:buSzPct val="120000"/>
              <a:buFontTx/>
              <a:buBlip>
                <a:blip r:embed="rId4"/>
              </a:buBlip>
              <a:defRPr/>
            </a:pPr>
            <a:r>
              <a:rPr lang="tr-TR" sz="1800" b="1" dirty="0">
                <a:solidFill>
                  <a:srgbClr val="C00000"/>
                </a:solidFill>
                <a:latin typeface="Roboto" pitchFamily="2" charset="0"/>
                <a:ea typeface="Roboto" pitchFamily="2" charset="0"/>
              </a:rPr>
              <a:t>Eğitim</a:t>
            </a:r>
          </a:p>
        </p:txBody>
      </p:sp>
      <p:pic>
        <p:nvPicPr>
          <p:cNvPr id="18" name="Resim 17">
            <a:extLst>
              <a:ext uri="{FF2B5EF4-FFF2-40B4-BE49-F238E27FC236}">
                <a16:creationId xmlns:a16="http://schemas.microsoft.com/office/drawing/2014/main" id="{0CAA0CD3-0DD5-4BAE-8797-39B11A3BDC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8888" y="2519363"/>
            <a:ext cx="2312987"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Resim 19">
            <a:extLst>
              <a:ext uri="{FF2B5EF4-FFF2-40B4-BE49-F238E27FC236}">
                <a16:creationId xmlns:a16="http://schemas.microsoft.com/office/drawing/2014/main" id="{24D5FF47-7CE1-4562-8FA6-4AFD0E75D8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6188" y="889000"/>
            <a:ext cx="2312987"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Resim 21">
            <a:extLst>
              <a:ext uri="{FF2B5EF4-FFF2-40B4-BE49-F238E27FC236}">
                <a16:creationId xmlns:a16="http://schemas.microsoft.com/office/drawing/2014/main" id="{917F7E1C-2D68-4546-8DC2-AEAB2DFEDE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875" y="2298700"/>
            <a:ext cx="2314575"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Resim 23">
            <a:extLst>
              <a:ext uri="{FF2B5EF4-FFF2-40B4-BE49-F238E27FC236}">
                <a16:creationId xmlns:a16="http://schemas.microsoft.com/office/drawing/2014/main" id="{90C074B9-9D1D-429A-AA3A-B6C8295435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1319213"/>
            <a:ext cx="2312988"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Resim 25">
            <a:extLst>
              <a:ext uri="{FF2B5EF4-FFF2-40B4-BE49-F238E27FC236}">
                <a16:creationId xmlns:a16="http://schemas.microsoft.com/office/drawing/2014/main" id="{15DEDDB7-56F1-484C-A321-4A3AC5C604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950" y="3544888"/>
            <a:ext cx="2312988"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Resim 29">
            <a:extLst>
              <a:ext uri="{FF2B5EF4-FFF2-40B4-BE49-F238E27FC236}">
                <a16:creationId xmlns:a16="http://schemas.microsoft.com/office/drawing/2014/main" id="{C69606A8-9AE8-41EF-B59D-AC31CB347A3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32000" y="3619500"/>
            <a:ext cx="2084388"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Resim 31">
            <a:extLst>
              <a:ext uri="{FF2B5EF4-FFF2-40B4-BE49-F238E27FC236}">
                <a16:creationId xmlns:a16="http://schemas.microsoft.com/office/drawing/2014/main" id="{7ED4EF12-438C-46B7-8099-E43026CF387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438" y="1441450"/>
            <a:ext cx="2084387" cy="200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1" name="Başlık 1">
            <a:extLst>
              <a:ext uri="{FF2B5EF4-FFF2-40B4-BE49-F238E27FC236}">
                <a16:creationId xmlns:a16="http://schemas.microsoft.com/office/drawing/2014/main" id="{FCC549D9-0AF0-49D1-A67C-4942CB48DB74}"/>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Planınızı Hazırlarken Yangın Risklerini Değerlendirin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nodeType="afterGroup">
                            <p:stCondLst>
                              <p:cond delay="30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childTnLst>
                                </p:cTn>
                              </p:par>
                            </p:childTnLst>
                          </p:cTn>
                        </p:par>
                        <p:par>
                          <p:cTn id="24" fill="hold" nodeType="afterGroup">
                            <p:stCondLst>
                              <p:cond delay="50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childTnLst>
                                </p:cTn>
                              </p:par>
                            </p:childTnLst>
                          </p:cTn>
                        </p:par>
                        <p:par>
                          <p:cTn id="28" fill="hold" nodeType="afterGroup">
                            <p:stCondLst>
                              <p:cond delay="6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Effect transition="in" filter="fade">
                                      <p:cBhvr>
                                        <p:cTn id="36" dur="500"/>
                                        <p:tgtEl>
                                          <p:spTgt spid="12">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xEl>
                                              <p:pRg st="1" end="1"/>
                                            </p:txEl>
                                          </p:spTgt>
                                        </p:tgtEl>
                                        <p:attrNameLst>
                                          <p:attrName>style.visibility</p:attrName>
                                        </p:attrNameLst>
                                      </p:cBhvr>
                                      <p:to>
                                        <p:strVal val="visible"/>
                                      </p:to>
                                    </p:set>
                                    <p:animEffect transition="in" filter="fade">
                                      <p:cBhvr>
                                        <p:cTn id="41" dur="500"/>
                                        <p:tgtEl>
                                          <p:spTgt spid="12">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2">
                                            <p:txEl>
                                              <p:pRg st="2" end="2"/>
                                            </p:txEl>
                                          </p:spTgt>
                                        </p:tgtEl>
                                        <p:attrNameLst>
                                          <p:attrName>style.visibility</p:attrName>
                                        </p:attrNameLst>
                                      </p:cBhvr>
                                      <p:to>
                                        <p:strVal val="visible"/>
                                      </p:to>
                                    </p:set>
                                    <p:animEffect transition="in" filter="fade">
                                      <p:cBhvr>
                                        <p:cTn id="46" dur="500"/>
                                        <p:tgtEl>
                                          <p:spTgt spid="12">
                                            <p:txEl>
                                              <p:pRg st="2" end="2"/>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xEl>
                                              <p:pRg st="3" end="3"/>
                                            </p:txEl>
                                          </p:spTgt>
                                        </p:tgtEl>
                                        <p:attrNameLst>
                                          <p:attrName>style.visibility</p:attrName>
                                        </p:attrNameLst>
                                      </p:cBhvr>
                                      <p:to>
                                        <p:strVal val="visible"/>
                                      </p:to>
                                    </p:set>
                                    <p:animEffect transition="in" filter="fade">
                                      <p:cBhvr>
                                        <p:cTn id="51" dur="500"/>
                                        <p:tgtEl>
                                          <p:spTgt spid="12">
                                            <p:txEl>
                                              <p:pRg st="3" end="3"/>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2">
                                            <p:txEl>
                                              <p:pRg st="4" end="4"/>
                                            </p:txEl>
                                          </p:spTgt>
                                        </p:tgtEl>
                                        <p:attrNameLst>
                                          <p:attrName>style.visibility</p:attrName>
                                        </p:attrNameLst>
                                      </p:cBhvr>
                                      <p:to>
                                        <p:strVal val="visible"/>
                                      </p:to>
                                    </p:set>
                                    <p:animEffect transition="in" filter="fade">
                                      <p:cBhvr>
                                        <p:cTn id="56" dur="500"/>
                                        <p:tgtEl>
                                          <p:spTgt spid="12">
                                            <p:txEl>
                                              <p:pRg st="4" end="4"/>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2">
                                            <p:txEl>
                                              <p:pRg st="5" end="5"/>
                                            </p:txEl>
                                          </p:spTgt>
                                        </p:tgtEl>
                                        <p:attrNameLst>
                                          <p:attrName>style.visibility</p:attrName>
                                        </p:attrNameLst>
                                      </p:cBhvr>
                                      <p:to>
                                        <p:strVal val="visible"/>
                                      </p:to>
                                    </p:set>
                                    <p:animEffect transition="in" filter="fade">
                                      <p:cBhvr>
                                        <p:cTn id="61"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83970" name="Resim 7" descr="çizim içeren bir resim&#10;&#10;Açıklama otomatik olarak oluşturuldu">
            <a:extLst>
              <a:ext uri="{FF2B5EF4-FFF2-40B4-BE49-F238E27FC236}">
                <a16:creationId xmlns:a16="http://schemas.microsoft.com/office/drawing/2014/main" id="{A9AE7983-526B-4261-AE55-4723E3192587}"/>
              </a:ext>
            </a:extLst>
          </p:cNvPr>
          <p:cNvPicPr>
            <a:picLocks noChangeAspect="1" noChangeArrowheads="1"/>
          </p:cNvPicPr>
          <p:nvPr/>
        </p:nvPicPr>
        <p:blipFill>
          <a:blip r:embed="rId3">
            <a:clrChange>
              <a:clrFrom>
                <a:srgbClr val="F4F4F5"/>
              </a:clrFrom>
              <a:clrTo>
                <a:srgbClr val="F4F4F5">
                  <a:alpha val="0"/>
                </a:srgbClr>
              </a:clrTo>
            </a:clrChange>
            <a:extLst>
              <a:ext uri="{28A0092B-C50C-407E-A947-70E740481C1C}">
                <a14:useLocalDpi xmlns:a14="http://schemas.microsoft.com/office/drawing/2010/main" val="0"/>
              </a:ext>
            </a:extLst>
          </a:blip>
          <a:srcRect/>
          <a:stretch>
            <a:fillRect/>
          </a:stretch>
        </p:blipFill>
        <p:spPr bwMode="auto">
          <a:xfrm>
            <a:off x="2298700" y="781050"/>
            <a:ext cx="8640763"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Başlık 1">
            <a:extLst>
              <a:ext uri="{FF2B5EF4-FFF2-40B4-BE49-F238E27FC236}">
                <a16:creationId xmlns:a16="http://schemas.microsoft.com/office/drawing/2014/main" id="{D24E1BBE-B5A4-4E62-B8D6-B218157B5B0A}"/>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28A09D"/>
                </a:solidFill>
                <a:latin typeface="Roboto"/>
                <a:ea typeface="Roboto"/>
                <a:cs typeface="Roboto"/>
              </a:rPr>
              <a:t>Sel ve Taşkınlara Karşı; "Hazırlıklı Olun"</a:t>
            </a:r>
          </a:p>
        </p:txBody>
      </p:sp>
      <p:pic>
        <p:nvPicPr>
          <p:cNvPr id="3" name="Resim 2">
            <a:extLst>
              <a:ext uri="{FF2B5EF4-FFF2-40B4-BE49-F238E27FC236}">
                <a16:creationId xmlns:a16="http://schemas.microsoft.com/office/drawing/2014/main" id="{623054DD-D323-40FF-8B94-8E6A220A38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1231900"/>
            <a:ext cx="155575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a:extLst>
              <a:ext uri="{FF2B5EF4-FFF2-40B4-BE49-F238E27FC236}">
                <a16:creationId xmlns:a16="http://schemas.microsoft.com/office/drawing/2014/main" id="{D6F85CCB-F0FF-4891-802D-9ADDD119E6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1844675"/>
            <a:ext cx="150495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Resim 12">
            <a:extLst>
              <a:ext uri="{FF2B5EF4-FFF2-40B4-BE49-F238E27FC236}">
                <a16:creationId xmlns:a16="http://schemas.microsoft.com/office/drawing/2014/main" id="{8F8AEB5F-3463-4A5E-804B-6DD5A692DB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3738" y="3281363"/>
            <a:ext cx="150336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Resim 18">
            <a:extLst>
              <a:ext uri="{FF2B5EF4-FFF2-40B4-BE49-F238E27FC236}">
                <a16:creationId xmlns:a16="http://schemas.microsoft.com/office/drawing/2014/main" id="{5BB8192A-631A-4AD2-BF70-7CF806F17A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7700" y="3840163"/>
            <a:ext cx="1554163"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Resim 24">
            <a:extLst>
              <a:ext uri="{FF2B5EF4-FFF2-40B4-BE49-F238E27FC236}">
                <a16:creationId xmlns:a16="http://schemas.microsoft.com/office/drawing/2014/main" id="{928E1C8C-ECE1-4BE1-A4B2-3C0FD8892D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2450" y="3038475"/>
            <a:ext cx="1792288"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Resim 26">
            <a:extLst>
              <a:ext uri="{FF2B5EF4-FFF2-40B4-BE49-F238E27FC236}">
                <a16:creationId xmlns:a16="http://schemas.microsoft.com/office/drawing/2014/main" id="{4EBAA254-1168-4672-BD5D-2DE6493E1F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33888" y="1784350"/>
            <a:ext cx="1554162"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8" name="Resim 1">
            <a:extLst>
              <a:ext uri="{FF2B5EF4-FFF2-40B4-BE49-F238E27FC236}">
                <a16:creationId xmlns:a16="http://schemas.microsoft.com/office/drawing/2014/main" id="{F7745409-F40F-44FF-87E3-62817D6E162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2243138"/>
            <a:ext cx="32670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nodeType="withEffect">
                                  <p:stCondLst>
                                    <p:cond delay="2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nodeType="withEffect">
                                  <p:stCondLst>
                                    <p:cond delay="30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childTnLst>
                                </p:cTn>
                              </p:par>
                              <p:par>
                                <p:cTn id="17" presetID="10" presetClass="entr" presetSubtype="0" fill="hold" nodeType="withEffect">
                                  <p:stCondLst>
                                    <p:cond delay="40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childTnLst>
                                </p:cTn>
                              </p:par>
                              <p:par>
                                <p:cTn id="20" presetID="10" presetClass="entr" presetSubtype="0" fill="hold" nodeType="withEffect">
                                  <p:stCondLst>
                                    <p:cond delay="500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86018" name="Başlık 1">
            <a:extLst>
              <a:ext uri="{FF2B5EF4-FFF2-40B4-BE49-F238E27FC236}">
                <a16:creationId xmlns:a16="http://schemas.microsoft.com/office/drawing/2014/main" id="{A1714439-C8B7-4579-8A81-17829EE27D55}"/>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FF0000"/>
                </a:solidFill>
                <a:latin typeface="Roboto"/>
                <a:ea typeface="Roboto"/>
                <a:cs typeface="Roboto"/>
              </a:rPr>
              <a:t>Deprem Sırasında; Hedef Küçült, ÇÖK – KAPAN – TUTUN</a:t>
            </a:r>
          </a:p>
        </p:txBody>
      </p:sp>
      <p:pic>
        <p:nvPicPr>
          <p:cNvPr id="10" name="Resim 9" descr="işaret içeren bir resim&#10;&#10;Açıklama otomatik olarak oluşturuldu">
            <a:extLst>
              <a:ext uri="{FF2B5EF4-FFF2-40B4-BE49-F238E27FC236}">
                <a16:creationId xmlns:a16="http://schemas.microsoft.com/office/drawing/2014/main" id="{0855232E-7ADB-4A39-A764-9E6E227B81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3" y="1290638"/>
            <a:ext cx="1549400"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Resim 11">
            <a:extLst>
              <a:ext uri="{FF2B5EF4-FFF2-40B4-BE49-F238E27FC236}">
                <a16:creationId xmlns:a16="http://schemas.microsoft.com/office/drawing/2014/main" id="{FD403A03-B259-4A50-B231-3079F5503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538" y="1147763"/>
            <a:ext cx="2716212"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Resim 13">
            <a:extLst>
              <a:ext uri="{FF2B5EF4-FFF2-40B4-BE49-F238E27FC236}">
                <a16:creationId xmlns:a16="http://schemas.microsoft.com/office/drawing/2014/main" id="{B3C2A4B2-66A0-4DBC-84E1-F1853C66D2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050" y="3343275"/>
            <a:ext cx="2579688"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Resim 14" descr="ekran, bilgisayar içeren bir resim&#10;&#10;Açıklama otomatik olarak oluşturuldu">
            <a:extLst>
              <a:ext uri="{FF2B5EF4-FFF2-40B4-BE49-F238E27FC236}">
                <a16:creationId xmlns:a16="http://schemas.microsoft.com/office/drawing/2014/main" id="{B7F74F09-4AEF-4C34-A817-3972B8BF94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3438" y="3097213"/>
            <a:ext cx="2757487"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Resim 15" descr="işaret içeren bir resim&#10;&#10;Açıklama otomatik olarak oluşturuldu">
            <a:extLst>
              <a:ext uri="{FF2B5EF4-FFF2-40B4-BE49-F238E27FC236}">
                <a16:creationId xmlns:a16="http://schemas.microsoft.com/office/drawing/2014/main" id="{10DA89DB-0AD0-4A33-8DB7-8A725B1A81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279775"/>
            <a:ext cx="2843213"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88066" name="Başlık 1">
            <a:extLst>
              <a:ext uri="{FF2B5EF4-FFF2-40B4-BE49-F238E27FC236}">
                <a16:creationId xmlns:a16="http://schemas.microsoft.com/office/drawing/2014/main" id="{2E910BF7-3EA3-479E-A3D6-50D4F4FC4127}"/>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FF0000"/>
                </a:solidFill>
                <a:latin typeface="Roboto"/>
                <a:ea typeface="Roboto"/>
                <a:cs typeface="Roboto"/>
              </a:rPr>
              <a:t>Hedef Küçült; ÇÖK – KAPAN – TUTUN</a:t>
            </a:r>
          </a:p>
        </p:txBody>
      </p:sp>
      <p:pic>
        <p:nvPicPr>
          <p:cNvPr id="2" name="Çevrimiçi Medya 1" descr="Çök-Kapan-Tutun.mp4">
            <a:hlinkClick action="ppaction://media"/>
            <a:extLst>
              <a:ext uri="{FF2B5EF4-FFF2-40B4-BE49-F238E27FC236}">
                <a16:creationId xmlns:a16="http://schemas.microsoft.com/office/drawing/2014/main" id="{507289CC-9622-4604-9015-5105620AE7F1}"/>
              </a:ext>
            </a:extLst>
          </p:cNvPr>
          <p:cNvPicPr>
            <a:picLocks noChangeAspect="1"/>
          </p:cNvPicPr>
          <p:nvPr>
            <a:videoFile r:link="rId1"/>
          </p:nvPr>
        </p:nvPicPr>
        <p:blipFill>
          <a:blip r:embed="rId4"/>
          <a:stretch>
            <a:fillRect/>
          </a:stretch>
        </p:blipFill>
        <p:spPr>
          <a:xfrm>
            <a:off x="987542" y="1519779"/>
            <a:ext cx="6963452" cy="3916942"/>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04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3" name="CorrectionTitle-68">
            <a:extLst xmlns:a="http://schemas.openxmlformats.org/drawingml/2006/main">
              <a:ext uri="{FF2B5EF4-FFF2-40B4-BE49-F238E27FC236}">
                <a16:creationId xmlns:a16="http://schemas.microsoft.com/office/drawing/2014/main" id="{4CD8C71B-46D0-452D-B8B2-1B012AA1A667}"/>
              </a:ext>
            </a:extLst>
          </p:cNvPr>
          <p:cNvSpPr>
            <a:spLocks xmlns:a="http://schemas.openxmlformats.org/drawingml/2006/main" noGrp="1"/>
          </p:cNvSpPr>
          <p:nvPr/>
        </p:nvSpPr>
        <p:spPr>
          <a:xfrm xmlns:a="http://schemas.openxmlformats.org/drawingml/2006/main">
            <a:off x="285750" y="171450"/>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2550" b="1">
                <a:solidFill>
                  <a:srgbClr val="1F2937"/>
                </a:solidFill>
                <a:latin typeface="Times New Roman"/>
                <a:ea typeface="Times New Roman"/>
                <a:cs typeface="Times New Roman"/>
              </a:defRPr>
            </a:pPr>
            <a:r>
              <a:rPr sz="2550" b="1">
                <a:solidFill>
                  <a:srgbClr val="1F2937"/>
                </a:solidFill>
                <a:latin typeface="Times New Roman"/>
                <a:ea typeface="Times New Roman"/>
                <a:cs typeface="Times New Roman"/>
              </a:rPr>
              <a:t>Bulunulan ortama göre korunma</a:t>
            </a:r>
          </a:p>
        </p:txBody>
      </p:sp>
      <p:sp>
        <p:nvSpPr>
          <p:cNvPr id="2" name="CorrectionBody-68">
            <a:extLst xmlns:a="http://schemas.openxmlformats.org/drawingml/2006/main">
              <a:ext uri="{FF2B5EF4-FFF2-40B4-BE49-F238E27FC236}">
                <a16:creationId xmlns:a16="http://schemas.microsoft.com/office/drawing/2014/main" id="{7FB5AB9E-DD33-4DC9-B9B4-5F349608A7B0}"/>
              </a:ext>
            </a:extLst>
          </p:cNvPr>
          <p:cNvSpPr>
            <a:spLocks xmlns:a="http://schemas.openxmlformats.org/drawingml/2006/main" noGrp="1"/>
          </p:cNvSpPr>
          <p:nvPr/>
        </p:nvSpPr>
        <p:spPr>
          <a:xfrm xmlns:a="http://schemas.openxmlformats.org/drawingml/2006/main">
            <a:off x="419100" y="952500"/>
            <a:ext cx="8305800" cy="523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Kapalı alanda uygun yerde Çök Kapan Tutun uygulanır. Pencere ve devrilebilecek eşyalardan uzak durulur.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Açık alanda bina, direk ve enerji hatlarından uzak bir yerde baş ve boyun korunur.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Araçta güvenli bir yerde durulur. Köprü, üst geçit ve enerji hatlarının altından uzak durulur.</a:t>
            </a:r>
          </a:p>
          <a:p xmlns:a="http://schemas.openxmlformats.org/drawingml/2006/main">
            <a:pPr>
              <a:defRPr sz="1950">
                <a:solidFill>
                  <a:srgbClr val="1F2937"/>
                </a:solidFill>
                <a:latin typeface="Times New Roman"/>
                <a:ea typeface="Times New Roman"/>
                <a:cs typeface="Times New Roman"/>
              </a:defRPr>
            </a:pPr>
            <a:r>
              <a:rPr sz="1950">
                <a:solidFill>
                  <a:srgbClr val="1F2937"/>
                </a:solidFill>
                <a:latin typeface="Times New Roman"/>
                <a:ea typeface="Times New Roman"/>
                <a:cs typeface="Times New Roman"/>
              </a:rPr>
              <a:t>Özel gereksinimleri olan kişiler için önceden yardım ve tahliye planı hazırlanır.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3" grpId="0"/>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92162" name="Resim 6" descr="bina, kırmızı, ön, oturma içeren bir resim&#10;&#10;Açıklama otomatik olarak oluşturuldu">
            <a:extLst>
              <a:ext uri="{FF2B5EF4-FFF2-40B4-BE49-F238E27FC236}">
                <a16:creationId xmlns:a16="http://schemas.microsoft.com/office/drawing/2014/main" id="{2E9B32D9-249F-4358-9EF2-9CC4F6F75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85" t="4311"/>
          <a:stretch>
            <a:fillRect/>
          </a:stretch>
        </p:blipFill>
        <p:spPr bwMode="auto">
          <a:xfrm>
            <a:off x="0" y="857250"/>
            <a:ext cx="9144000"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Başlık 1">
            <a:extLst>
              <a:ext uri="{FF2B5EF4-FFF2-40B4-BE49-F238E27FC236}">
                <a16:creationId xmlns:a16="http://schemas.microsoft.com/office/drawing/2014/main" id="{3AA3FCA8-31EF-4095-988B-B78716B1C78E}"/>
              </a:ext>
            </a:extLst>
          </p:cNvPr>
          <p:cNvSpPr txBox="1">
            <a:spLocks noChangeArrowheads="1"/>
          </p:cNvSpPr>
          <p:nvPr/>
        </p:nvSpPr>
        <p:spPr bwMode="auto">
          <a:xfrm>
            <a:off x="2378075" y="1079500"/>
            <a:ext cx="61372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chemeClr val="accent2"/>
                </a:solidFill>
                <a:latin typeface="Roboto"/>
                <a:ea typeface="Roboto"/>
                <a:cs typeface="Roboto"/>
              </a:rPr>
              <a:t>Yaşadığınız Alanı Tahliye Etmeniz Gerekirse</a:t>
            </a:r>
          </a:p>
        </p:txBody>
      </p:sp>
      <p:sp>
        <p:nvSpPr>
          <p:cNvPr id="6" name="Content Placeholder 2">
            <a:extLst>
              <a:ext uri="{FF2B5EF4-FFF2-40B4-BE49-F238E27FC236}">
                <a16:creationId xmlns:a16="http://schemas.microsoft.com/office/drawing/2014/main" id="{8D98B381-D0BB-4EBF-9E1E-C0CC7B5CB0EA}"/>
              </a:ext>
            </a:extLst>
          </p:cNvPr>
          <p:cNvSpPr txBox="1">
            <a:spLocks/>
          </p:cNvSpPr>
          <p:nvPr/>
        </p:nvSpPr>
        <p:spPr>
          <a:xfrm>
            <a:off x="2744788" y="1798638"/>
            <a:ext cx="6369050" cy="3381375"/>
          </a:xfrm>
          <a:prstGeom prst="rect">
            <a:avLst/>
          </a:prstGeom>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Vaktiniz varsa tesisatları kapatın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Afet ve acil durum çantanızı yanınıza alın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Kapınızı kilitleyin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Asansörleri kullanmayın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Desteğe ihtiyacı olan kişilere yardım edin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Aksi söylenmediği takdirde, önceden belirlenmiş olan tahliye güzergahlarını kullanın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Sessiz olarak, seri bir şekilde güvenli alanlara ilerleyin</a:t>
            </a:r>
          </a:p>
          <a:p>
            <a:pPr marL="270000" lvl="1" indent="-270000">
              <a:spcBef>
                <a:spcPts val="0"/>
              </a:spcBef>
              <a:spcAft>
                <a:spcPts val="900"/>
              </a:spcAft>
              <a:buSzPct val="120000"/>
              <a:buFont typeface="Arial" panose="020B0604020202020204" pitchFamily="34" charset="0"/>
              <a:buBlip>
                <a:blip r:embed="rId4"/>
              </a:buBlip>
              <a:defRPr/>
            </a:pPr>
            <a:r>
              <a:rPr lang="tr-TR" sz="1950" dirty="0">
                <a:solidFill>
                  <a:schemeClr val="accent1">
                    <a:lumMod val="75000"/>
                  </a:schemeClr>
                </a:solidFill>
                <a:latin typeface="Roboto" pitchFamily="2" charset="0"/>
                <a:ea typeface="Roboto" pitchFamily="2" charset="0"/>
              </a:rPr>
              <a:t>Önceden belirlenmiş toplanma yerine gidin</a:t>
            </a:r>
          </a:p>
        </p:txBody>
      </p:sp>
      <p:sp>
        <p:nvSpPr>
          <p:cNvPr id="2" name="Dikdörtgen 1">
            <a:extLst>
              <a:ext uri="{FF2B5EF4-FFF2-40B4-BE49-F238E27FC236}">
                <a16:creationId xmlns:a16="http://schemas.microsoft.com/office/drawing/2014/main" id="{38821A3F-2E07-4578-8A56-D3A04D3F48FF}"/>
              </a:ext>
            </a:extLst>
          </p:cNvPr>
          <p:cNvSpPr/>
          <p:nvPr/>
        </p:nvSpPr>
        <p:spPr>
          <a:xfrm>
            <a:off x="1474788" y="5613400"/>
            <a:ext cx="6215062" cy="693738"/>
          </a:xfrm>
          <a:prstGeom prst="rect">
            <a:avLst/>
          </a:prstGeom>
        </p:spPr>
        <p:txBody>
          <a:bodyPr>
            <a:spAutoFit/>
          </a:bodyPr>
          <a:lstStyle/>
          <a:p>
            <a:pPr lvl="1" eaLnBrk="1" hangingPunct="1">
              <a:defRPr/>
            </a:pPr>
            <a:r>
              <a:rPr lang="tr-TR" sz="1950" b="1" dirty="0">
                <a:solidFill>
                  <a:schemeClr val="bg1"/>
                </a:solidFill>
                <a:latin typeface="Roboto" pitchFamily="2" charset="0"/>
                <a:ea typeface="Roboto" pitchFamily="2" charset="0"/>
              </a:rPr>
              <a:t>Yetkililerin uyarıları doğrultusunda hareket edin</a:t>
            </a:r>
          </a:p>
        </p:txBody>
      </p:sp>
      <p:pic>
        <p:nvPicPr>
          <p:cNvPr id="92166" name="Picture 2">
            <a:extLst>
              <a:ext uri="{FF2B5EF4-FFF2-40B4-BE49-F238E27FC236}">
                <a16:creationId xmlns:a16="http://schemas.microsoft.com/office/drawing/2014/main" id="{95E6E621-62AB-4FC9-A121-3ED7FE08310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1579" r="18797"/>
          <a:stretch>
            <a:fillRect/>
          </a:stretch>
        </p:blipFill>
        <p:spPr bwMode="auto">
          <a:xfrm>
            <a:off x="8362950" y="936625"/>
            <a:ext cx="7302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fade">
                                      <p:cBhvr>
                                        <p:cTn id="28"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94210" name="Resim 2" descr="saat içeren bir resim&#10;&#10;Açıklama otomatik olarak oluşturuldu">
            <a:extLst>
              <a:ext uri="{FF2B5EF4-FFF2-40B4-BE49-F238E27FC236}">
                <a16:creationId xmlns:a16="http://schemas.microsoft.com/office/drawing/2014/main" id="{9E83FA09-E548-480B-99B1-E2CC73031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2138" y="685800"/>
            <a:ext cx="7358062" cy="380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Başlık 1">
            <a:extLst>
              <a:ext uri="{FF2B5EF4-FFF2-40B4-BE49-F238E27FC236}">
                <a16:creationId xmlns:a16="http://schemas.microsoft.com/office/drawing/2014/main" id="{FBC1609D-C869-48FE-BBA3-6E3EDED1135E}"/>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chemeClr val="accent2"/>
                </a:solidFill>
                <a:latin typeface="Roboto"/>
                <a:ea typeface="Roboto"/>
                <a:cs typeface="Roboto"/>
              </a:rPr>
              <a:t>İlk Yardım</a:t>
            </a:r>
          </a:p>
        </p:txBody>
      </p:sp>
      <p:sp>
        <p:nvSpPr>
          <p:cNvPr id="6" name="Metin kutusu 5">
            <a:extLst>
              <a:ext uri="{FF2B5EF4-FFF2-40B4-BE49-F238E27FC236}">
                <a16:creationId xmlns:a16="http://schemas.microsoft.com/office/drawing/2014/main" id="{1BE92917-97EF-4367-A514-D537B9E408ED}"/>
              </a:ext>
            </a:extLst>
          </p:cNvPr>
          <p:cNvSpPr txBox="1">
            <a:spLocks noChangeArrowheads="1"/>
          </p:cNvSpPr>
          <p:nvPr/>
        </p:nvSpPr>
        <p:spPr bwMode="auto">
          <a:xfrm>
            <a:off x="1365250" y="3930650"/>
            <a:ext cx="246221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tr-TR" altLang="tr-TR" sz="2100" b="1">
                <a:solidFill>
                  <a:srgbClr val="0070C0"/>
                </a:solidFill>
              </a:rPr>
              <a:t>KORUMA</a:t>
            </a:r>
          </a:p>
        </p:txBody>
      </p:sp>
      <p:sp>
        <p:nvSpPr>
          <p:cNvPr id="7" name="Metin kutusu 6">
            <a:extLst>
              <a:ext uri="{FF2B5EF4-FFF2-40B4-BE49-F238E27FC236}">
                <a16:creationId xmlns:a16="http://schemas.microsoft.com/office/drawing/2014/main" id="{D02AA477-F115-4604-A504-734890F60DDF}"/>
              </a:ext>
            </a:extLst>
          </p:cNvPr>
          <p:cNvSpPr txBox="1">
            <a:spLocks noChangeArrowheads="1"/>
          </p:cNvSpPr>
          <p:nvPr/>
        </p:nvSpPr>
        <p:spPr bwMode="auto">
          <a:xfrm>
            <a:off x="4225925" y="3930650"/>
            <a:ext cx="246221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2100" b="1">
                <a:solidFill>
                  <a:srgbClr val="33CCCC"/>
                </a:solidFill>
              </a:rPr>
              <a:t>BİLDİRME</a:t>
            </a:r>
          </a:p>
        </p:txBody>
      </p:sp>
      <p:sp>
        <p:nvSpPr>
          <p:cNvPr id="8" name="Metin kutusu 7">
            <a:extLst>
              <a:ext uri="{FF2B5EF4-FFF2-40B4-BE49-F238E27FC236}">
                <a16:creationId xmlns:a16="http://schemas.microsoft.com/office/drawing/2014/main" id="{16005CC0-94B0-4FFD-84E3-6D49B2AC36AF}"/>
              </a:ext>
            </a:extLst>
          </p:cNvPr>
          <p:cNvSpPr txBox="1">
            <a:spLocks noChangeArrowheads="1"/>
          </p:cNvSpPr>
          <p:nvPr/>
        </p:nvSpPr>
        <p:spPr bwMode="auto">
          <a:xfrm>
            <a:off x="6451600" y="3930650"/>
            <a:ext cx="246221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2100" b="1">
                <a:solidFill>
                  <a:srgbClr val="00B050"/>
                </a:solidFill>
              </a:rPr>
              <a:t>KURTARMA</a:t>
            </a:r>
          </a:p>
        </p:txBody>
      </p:sp>
      <p:sp>
        <p:nvSpPr>
          <p:cNvPr id="9" name="Dikdörtgen 8">
            <a:extLst>
              <a:ext uri="{FF2B5EF4-FFF2-40B4-BE49-F238E27FC236}">
                <a16:creationId xmlns:a16="http://schemas.microsoft.com/office/drawing/2014/main" id="{070A8FD0-9B92-4576-9195-6D7BF0007A64}"/>
              </a:ext>
            </a:extLst>
          </p:cNvPr>
          <p:cNvSpPr>
            <a:spLocks noChangeArrowheads="1"/>
          </p:cNvSpPr>
          <p:nvPr/>
        </p:nvSpPr>
        <p:spPr bwMode="auto">
          <a:xfrm>
            <a:off x="212725" y="2266950"/>
            <a:ext cx="21669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500" b="1">
                <a:solidFill>
                  <a:srgbClr val="FF3300"/>
                </a:solidFill>
                <a:latin typeface="Roboto"/>
                <a:ea typeface="Roboto"/>
                <a:cs typeface="Roboto"/>
              </a:rPr>
              <a:t>EĞİTİMİNİZ YOKSA</a:t>
            </a:r>
          </a:p>
          <a:p>
            <a:pPr algn="ctr" eaLnBrk="1" hangingPunct="1">
              <a:spcBef>
                <a:spcPct val="0"/>
              </a:spcBef>
              <a:buClrTx/>
              <a:buSzTx/>
              <a:buFontTx/>
              <a:buNone/>
            </a:pPr>
            <a:r>
              <a:rPr lang="tr-TR" altLang="tr-TR" sz="1500" b="1">
                <a:solidFill>
                  <a:srgbClr val="FF3300"/>
                </a:solidFill>
                <a:latin typeface="Roboto"/>
                <a:ea typeface="Roboto"/>
                <a:cs typeface="Roboto"/>
              </a:rPr>
              <a:t>YARALIYA MÜDAHALE ETMEYİN !</a:t>
            </a:r>
          </a:p>
        </p:txBody>
      </p:sp>
      <p:sp>
        <p:nvSpPr>
          <p:cNvPr id="10" name="Dikdörtgen 9">
            <a:extLst>
              <a:ext uri="{FF2B5EF4-FFF2-40B4-BE49-F238E27FC236}">
                <a16:creationId xmlns:a16="http://schemas.microsoft.com/office/drawing/2014/main" id="{E8B587EB-42C7-45D5-860F-4E1A46146CCA}"/>
              </a:ext>
            </a:extLst>
          </p:cNvPr>
          <p:cNvSpPr>
            <a:spLocks noChangeArrowheads="1"/>
          </p:cNvSpPr>
          <p:nvPr/>
        </p:nvSpPr>
        <p:spPr bwMode="auto">
          <a:xfrm>
            <a:off x="6996113" y="4300538"/>
            <a:ext cx="23383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rgbClr val="00B050"/>
                </a:solidFill>
                <a:latin typeface="Roboto"/>
                <a:ea typeface="Roboto"/>
                <a:cs typeface="Roboto"/>
              </a:rPr>
              <a:t>Olay yerinde hasta / yaralılara müdahale hızlı ancak sakin bir şekilde yapılmalıdır.</a:t>
            </a:r>
          </a:p>
        </p:txBody>
      </p:sp>
      <p:sp>
        <p:nvSpPr>
          <p:cNvPr id="11" name="Dikdörtgen 10">
            <a:extLst>
              <a:ext uri="{FF2B5EF4-FFF2-40B4-BE49-F238E27FC236}">
                <a16:creationId xmlns:a16="http://schemas.microsoft.com/office/drawing/2014/main" id="{C38B1217-248E-4E1F-8525-C232F285A655}"/>
              </a:ext>
            </a:extLst>
          </p:cNvPr>
          <p:cNvSpPr>
            <a:spLocks noChangeArrowheads="1"/>
          </p:cNvSpPr>
          <p:nvPr/>
        </p:nvSpPr>
        <p:spPr bwMode="auto">
          <a:xfrm>
            <a:off x="4064000" y="4300538"/>
            <a:ext cx="2759075"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spcBef>
                <a:spcPct val="0"/>
              </a:spcBef>
              <a:buClrTx/>
              <a:buSzTx/>
              <a:buFontTx/>
              <a:buNone/>
            </a:pPr>
            <a:r>
              <a:rPr lang="tr-TR" altLang="tr-TR" sz="1500" b="1">
                <a:solidFill>
                  <a:srgbClr val="33CCCC"/>
                </a:solidFill>
                <a:latin typeface="Roboto"/>
                <a:ea typeface="Roboto"/>
                <a:cs typeface="Roboto"/>
              </a:rPr>
              <a:t>Türkiye'de ilkyardım gerektiren her durumda telefon iletişimleri, </a:t>
            </a:r>
            <a:r>
              <a:rPr lang="tr-TR" altLang="tr-TR" sz="1500" b="1">
                <a:solidFill>
                  <a:srgbClr val="FF0000"/>
                </a:solidFill>
                <a:latin typeface="Roboto"/>
                <a:ea typeface="Roboto"/>
                <a:cs typeface="Roboto"/>
              </a:rPr>
              <a:t>1-1-2</a:t>
            </a:r>
            <a:r>
              <a:rPr lang="tr-TR" altLang="tr-TR" sz="1500" b="1">
                <a:solidFill>
                  <a:srgbClr val="33CCCC"/>
                </a:solidFill>
                <a:latin typeface="Roboto"/>
                <a:ea typeface="Roboto"/>
                <a:cs typeface="Roboto"/>
              </a:rPr>
              <a:t> acil telefon numarası üzerinden gerçekleştirilir.</a:t>
            </a:r>
          </a:p>
        </p:txBody>
      </p:sp>
      <p:sp>
        <p:nvSpPr>
          <p:cNvPr id="12" name="Dikdörtgen 11">
            <a:extLst>
              <a:ext uri="{FF2B5EF4-FFF2-40B4-BE49-F238E27FC236}">
                <a16:creationId xmlns:a16="http://schemas.microsoft.com/office/drawing/2014/main" id="{9140658A-75B2-417A-B9A6-13CB92871139}"/>
              </a:ext>
            </a:extLst>
          </p:cNvPr>
          <p:cNvSpPr>
            <a:spLocks noChangeArrowheads="1"/>
          </p:cNvSpPr>
          <p:nvPr/>
        </p:nvSpPr>
        <p:spPr bwMode="auto">
          <a:xfrm>
            <a:off x="284163" y="4300538"/>
            <a:ext cx="354330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tr-TR" altLang="tr-TR" sz="1500" b="1">
                <a:solidFill>
                  <a:srgbClr val="0070C0"/>
                </a:solidFill>
                <a:latin typeface="Roboto"/>
                <a:ea typeface="Roboto"/>
                <a:cs typeface="Roboto"/>
              </a:rPr>
              <a:t>Kaza sonuçlarının ağırlaşmasını önlemek için olay yerinin değerlendirilmesini kapsar.</a:t>
            </a:r>
          </a:p>
          <a:p>
            <a:pPr algn="r" eaLnBrk="1" hangingPunct="1">
              <a:spcBef>
                <a:spcPts val="450"/>
              </a:spcBef>
              <a:buClrTx/>
              <a:buSzTx/>
              <a:buFontTx/>
              <a:buNone/>
            </a:pPr>
            <a:r>
              <a:rPr lang="tr-TR" altLang="tr-TR" sz="1500" b="1">
                <a:solidFill>
                  <a:srgbClr val="0070C0"/>
                </a:solidFill>
                <a:latin typeface="Roboto"/>
                <a:ea typeface="Roboto"/>
                <a:cs typeface="Roboto"/>
              </a:rPr>
              <a:t>En önemli işlem olay yerinde oluşabilecek tehlikeleri belirleyerek güvenli bir çevre oluşturmaktır.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nodeType="afterGroup">
                            <p:stCondLst>
                              <p:cond delay="500"/>
                            </p:stCondLst>
                            <p:childTnLst>
                              <p:par>
                                <p:cTn id="28" presetID="10" presetClass="entr" presetSubtype="0" fill="hold" grpId="0" nodeType="after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96258" name="Resim 2" descr="bina, köprü içeren bir resim&#10;&#10;Açıklama otomatik olarak oluşturuldu">
            <a:extLst>
              <a:ext uri="{FF2B5EF4-FFF2-40B4-BE49-F238E27FC236}">
                <a16:creationId xmlns:a16="http://schemas.microsoft.com/office/drawing/2014/main" id="{32B49D91-6B88-4D4F-95DC-CD77D77C9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14288"/>
            <a:ext cx="9721850" cy="546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4" descr="oyun, çiçek içeren bir resim&#10;&#10;Açıklama otomatik olarak oluşturuldu">
            <a:extLst>
              <a:ext uri="{FF2B5EF4-FFF2-40B4-BE49-F238E27FC236}">
                <a16:creationId xmlns:a16="http://schemas.microsoft.com/office/drawing/2014/main" id="{658121D7-08C3-4737-B6FC-74C1536CB3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4850" y="3201988"/>
            <a:ext cx="3602038"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6" descr="çiçek, oyun içeren bir resim&#10;&#10;Açıklama otomatik olarak oluşturuldu">
            <a:extLst>
              <a:ext uri="{FF2B5EF4-FFF2-40B4-BE49-F238E27FC236}">
                <a16:creationId xmlns:a16="http://schemas.microsoft.com/office/drawing/2014/main" id="{4DB93CF7-4DED-4E33-90BF-2DA10160DA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3444875"/>
            <a:ext cx="401955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descr="saat içeren bir resim&#10;&#10;Açıklama otomatik olarak oluşturuldu">
            <a:extLst>
              <a:ext uri="{FF2B5EF4-FFF2-40B4-BE49-F238E27FC236}">
                <a16:creationId xmlns:a16="http://schemas.microsoft.com/office/drawing/2014/main" id="{95C5F5E3-7F44-4052-955F-5967B67B79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6025" y="3327400"/>
            <a:ext cx="2820988"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Resim 10" descr="ışık, çizim içeren bir resim&#10;&#10;Açıklama otomatik olarak oluşturuldu">
            <a:extLst>
              <a:ext uri="{FF2B5EF4-FFF2-40B4-BE49-F238E27FC236}">
                <a16:creationId xmlns:a16="http://schemas.microsoft.com/office/drawing/2014/main" id="{AB38F35D-7714-47A7-8BCD-171C5EA39D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2800" y="3240088"/>
            <a:ext cx="3260725"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Resim 12" descr="oyun, çiçek, yiyecek içeren bir resim&#10;&#10;Açıklama otomatik olarak oluşturuldu">
            <a:extLst>
              <a:ext uri="{FF2B5EF4-FFF2-40B4-BE49-F238E27FC236}">
                <a16:creationId xmlns:a16="http://schemas.microsoft.com/office/drawing/2014/main" id="{76D3AAC6-75D0-4FA8-BAB2-A94F389368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538" y="3184525"/>
            <a:ext cx="4019551"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4" name="Başlık 1">
            <a:extLst>
              <a:ext uri="{FF2B5EF4-FFF2-40B4-BE49-F238E27FC236}">
                <a16:creationId xmlns:a16="http://schemas.microsoft.com/office/drawing/2014/main" id="{63DF8E7E-4DF3-4CE6-ABA9-68EF2AEC51E8}"/>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chemeClr val="accent2"/>
                </a:solidFill>
                <a:latin typeface="Roboto"/>
                <a:ea typeface="Roboto"/>
                <a:cs typeface="Roboto"/>
              </a:rPr>
              <a:t>Afet ve Acil Durumlar Sonrası; İlk Saatler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nodeType="afterGroup">
                            <p:stCondLst>
                              <p:cond delay="1250"/>
                            </p:stCondLst>
                            <p:childTnLst>
                              <p:par>
                                <p:cTn id="9" presetID="10" presetClass="entr" presetSubtype="0" fill="hold"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nodeType="afterGroup">
                            <p:stCondLst>
                              <p:cond delay="2250"/>
                            </p:stCondLst>
                            <p:childTnLst>
                              <p:par>
                                <p:cTn id="13" presetID="10" presetClass="entr" presetSubtype="0" fill="hold"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nodeType="afterGroup">
                            <p:stCondLst>
                              <p:cond delay="3250"/>
                            </p:stCondLst>
                            <p:childTnLst>
                              <p:par>
                                <p:cTn id="17" presetID="10" presetClass="entr" presetSubtype="0" fill="hold" nodeType="after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nodeType="afterGroup">
                            <p:stCondLst>
                              <p:cond delay="4250"/>
                            </p:stCondLst>
                            <p:childTnLst>
                              <p:par>
                                <p:cTn id="21" presetID="10" presetClass="entr" presetSubtype="0" fill="hold" nodeType="after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98306" name="Resim 2" descr="çizim içeren bir resim&#10;&#10;Açıklama otomatik olarak oluşturuldu">
            <a:extLst>
              <a:ext uri="{FF2B5EF4-FFF2-40B4-BE49-F238E27FC236}">
                <a16:creationId xmlns:a16="http://schemas.microsoft.com/office/drawing/2014/main" id="{D97A55CE-3B61-4575-B368-63B22648D5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57250"/>
            <a:ext cx="8642350"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Başlık 1">
            <a:extLst>
              <a:ext uri="{FF2B5EF4-FFF2-40B4-BE49-F238E27FC236}">
                <a16:creationId xmlns:a16="http://schemas.microsoft.com/office/drawing/2014/main" id="{BE23D8E7-88C9-419E-A340-18187153F7EA}"/>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rgbClr val="C00000"/>
                </a:solidFill>
                <a:latin typeface="Roboto"/>
                <a:ea typeface="Roboto"/>
                <a:cs typeface="Roboto"/>
              </a:rPr>
              <a:t>Deprem Sonrasında</a:t>
            </a:r>
          </a:p>
        </p:txBody>
      </p:sp>
      <p:sp>
        <p:nvSpPr>
          <p:cNvPr id="18" name="Rectangle 8">
            <a:extLst>
              <a:ext uri="{FF2B5EF4-FFF2-40B4-BE49-F238E27FC236}">
                <a16:creationId xmlns:a16="http://schemas.microsoft.com/office/drawing/2014/main" id="{8F2F7365-C1E2-4C19-B4D4-0E9FE61C99B0}"/>
              </a:ext>
            </a:extLst>
          </p:cNvPr>
          <p:cNvSpPr>
            <a:spLocks noChangeArrowheads="1"/>
          </p:cNvSpPr>
          <p:nvPr/>
        </p:nvSpPr>
        <p:spPr bwMode="auto">
          <a:xfrm>
            <a:off x="863600" y="4579938"/>
            <a:ext cx="2268538"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rgbClr val="C00000"/>
                </a:solidFill>
                <a:latin typeface="Roboto"/>
                <a:ea typeface="Roboto"/>
                <a:cs typeface="Arial" panose="020B0604020202020204" pitchFamily="34" charset="0"/>
              </a:rPr>
              <a:t>Artçı şoklar için hazırlıklı olun. Her artçı sarsıntıda; ÇÖK – KAPAN – TUTUN pozisyonu uygulayın.</a:t>
            </a:r>
          </a:p>
        </p:txBody>
      </p:sp>
      <p:sp>
        <p:nvSpPr>
          <p:cNvPr id="19" name="Rectangle 8">
            <a:extLst>
              <a:ext uri="{FF2B5EF4-FFF2-40B4-BE49-F238E27FC236}">
                <a16:creationId xmlns:a16="http://schemas.microsoft.com/office/drawing/2014/main" id="{0FF4327F-80A6-4457-94AA-55DA31B2F72B}"/>
              </a:ext>
            </a:extLst>
          </p:cNvPr>
          <p:cNvSpPr>
            <a:spLocks noChangeArrowheads="1"/>
          </p:cNvSpPr>
          <p:nvPr/>
        </p:nvSpPr>
        <p:spPr bwMode="auto">
          <a:xfrm>
            <a:off x="3621088" y="4579938"/>
            <a:ext cx="2268537"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rgbClr val="C00000"/>
                </a:solidFill>
                <a:latin typeface="Roboto"/>
                <a:ea typeface="Roboto"/>
                <a:cs typeface="Arial" panose="020B0604020202020204" pitchFamily="34" charset="0"/>
              </a:rPr>
              <a:t>Tsunami olma ihtimaline karşı deniz kıyısından uzaklaşarak, yüksek bölgelere gidin.</a:t>
            </a:r>
          </a:p>
        </p:txBody>
      </p:sp>
      <p:sp>
        <p:nvSpPr>
          <p:cNvPr id="20" name="Rectangle 8">
            <a:extLst>
              <a:ext uri="{FF2B5EF4-FFF2-40B4-BE49-F238E27FC236}">
                <a16:creationId xmlns:a16="http://schemas.microsoft.com/office/drawing/2014/main" id="{2209DF42-145B-4603-8994-04D36E152DD4}"/>
              </a:ext>
            </a:extLst>
          </p:cNvPr>
          <p:cNvSpPr>
            <a:spLocks noChangeArrowheads="1"/>
          </p:cNvSpPr>
          <p:nvPr/>
        </p:nvSpPr>
        <p:spPr bwMode="auto">
          <a:xfrm>
            <a:off x="6162675" y="4579938"/>
            <a:ext cx="226695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rgbClr val="C00000"/>
                </a:solidFill>
                <a:latin typeface="Roboto"/>
                <a:ea typeface="Roboto"/>
                <a:cs typeface="Arial" panose="020B0604020202020204" pitchFamily="34" charset="0"/>
              </a:rPr>
              <a:t>Yoğunluk nedeniyle sağlık hizmetleri aksayabilir. Bu nedenle ilk yardım bilgi ve becerisi kazanın. </a:t>
            </a:r>
          </a:p>
        </p:txBody>
      </p:sp>
      <p:pic>
        <p:nvPicPr>
          <p:cNvPr id="98311" name="Resim 3" descr="çizim içeren bir resim&#10;&#10;Açıklama otomatik olarak oluşturuldu">
            <a:extLst>
              <a:ext uri="{FF2B5EF4-FFF2-40B4-BE49-F238E27FC236}">
                <a16:creationId xmlns:a16="http://schemas.microsoft.com/office/drawing/2014/main" id="{272887C9-3E03-44B8-8A35-C8FC075842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6425" y="1939925"/>
            <a:ext cx="1685925"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2" name="Resim 8">
            <a:extLst>
              <a:ext uri="{FF2B5EF4-FFF2-40B4-BE49-F238E27FC236}">
                <a16:creationId xmlns:a16="http://schemas.microsoft.com/office/drawing/2014/main" id="{4CC5CF49-A547-43CF-BE83-F14B50943B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4600" y="1825625"/>
            <a:ext cx="138430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Resim 4">
            <a:extLst>
              <a:ext uri="{FF2B5EF4-FFF2-40B4-BE49-F238E27FC236}">
                <a16:creationId xmlns:a16="http://schemas.microsoft.com/office/drawing/2014/main" id="{939C2447-8C74-49D3-9864-5D56FC02A0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6425" y="1825625"/>
            <a:ext cx="1238250"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100354" name="Başlık 1">
            <a:extLst>
              <a:ext uri="{FF2B5EF4-FFF2-40B4-BE49-F238E27FC236}">
                <a16:creationId xmlns:a16="http://schemas.microsoft.com/office/drawing/2014/main" id="{97D43822-90E8-4324-9E68-2559647F97A1}"/>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chemeClr val="accent2"/>
                </a:solidFill>
                <a:latin typeface="Roboto"/>
                <a:ea typeface="Roboto"/>
                <a:cs typeface="Roboto"/>
              </a:rPr>
              <a:t>Tsunamiden Korunmak için</a:t>
            </a:r>
          </a:p>
        </p:txBody>
      </p:sp>
      <p:pic>
        <p:nvPicPr>
          <p:cNvPr id="100355" name="Resim 5">
            <a:extLst>
              <a:ext uri="{FF2B5EF4-FFF2-40B4-BE49-F238E27FC236}">
                <a16:creationId xmlns:a16="http://schemas.microsoft.com/office/drawing/2014/main" id="{398FC4B2-5248-4EEC-B4E5-F5A7CFE33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0413"/>
            <a:ext cx="9188450"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Resim 19">
            <a:extLst>
              <a:ext uri="{FF2B5EF4-FFF2-40B4-BE49-F238E27FC236}">
                <a16:creationId xmlns:a16="http://schemas.microsoft.com/office/drawing/2014/main" id="{505BF953-028F-4334-9004-A4E4C6DEA4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7988" y="889000"/>
            <a:ext cx="318135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Resim 21">
            <a:extLst>
              <a:ext uri="{FF2B5EF4-FFF2-40B4-BE49-F238E27FC236}">
                <a16:creationId xmlns:a16="http://schemas.microsoft.com/office/drawing/2014/main" id="{B569283A-AC86-4E96-A95B-4E8DBE4F39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763" y="1785938"/>
            <a:ext cx="3289300" cy="156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Resim 23">
            <a:extLst>
              <a:ext uri="{FF2B5EF4-FFF2-40B4-BE49-F238E27FC236}">
                <a16:creationId xmlns:a16="http://schemas.microsoft.com/office/drawing/2014/main" id="{7DCA148D-35F7-4108-BA11-E8DBD6B9F3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8788" y="2674938"/>
            <a:ext cx="3179762"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Resim 25">
            <a:extLst>
              <a:ext uri="{FF2B5EF4-FFF2-40B4-BE49-F238E27FC236}">
                <a16:creationId xmlns:a16="http://schemas.microsoft.com/office/drawing/2014/main" id="{3C7E696B-D292-4160-ACBF-A5503B9380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700" y="3224213"/>
            <a:ext cx="3181350"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Resim 27">
            <a:extLst>
              <a:ext uri="{FF2B5EF4-FFF2-40B4-BE49-F238E27FC236}">
                <a16:creationId xmlns:a16="http://schemas.microsoft.com/office/drawing/2014/main" id="{C3A0A2F5-2E4F-4C73-864A-6B9614C1B0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7188" y="4081463"/>
            <a:ext cx="3924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0"/>
                                        <p:tgtEl>
                                          <p:spTgt spid="22"/>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000"/>
                                        <p:tgtEl>
                                          <p:spTgt spid="24"/>
                                        </p:tgtEl>
                                      </p:cBhvr>
                                    </p:animEffect>
                                  </p:childTnLst>
                                </p:cTn>
                              </p:par>
                            </p:childTnLst>
                          </p:cTn>
                        </p:par>
                        <p:par>
                          <p:cTn id="16" fill="hold" nodeType="afterGroup">
                            <p:stCondLst>
                              <p:cond delay="60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000"/>
                                        <p:tgtEl>
                                          <p:spTgt spid="26"/>
                                        </p:tgtEl>
                                      </p:cBhvr>
                                    </p:animEffect>
                                  </p:childTnLst>
                                </p:cTn>
                              </p:par>
                            </p:childTnLst>
                          </p:cTn>
                        </p:par>
                        <p:par>
                          <p:cTn id="20" fill="hold" nodeType="afterGroup">
                            <p:stCondLst>
                              <p:cond delay="8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102402" name="Resim 2" descr="oyuncak, pasta içeren bir resim&#10;&#10;Açıklama otomatik olarak oluşturuldu">
            <a:extLst>
              <a:ext uri="{FF2B5EF4-FFF2-40B4-BE49-F238E27FC236}">
                <a16:creationId xmlns:a16="http://schemas.microsoft.com/office/drawing/2014/main" id="{CB26B76C-AB31-47F0-94F9-544DB00AA7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3" y="485775"/>
            <a:ext cx="3465513"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Başlık 1">
            <a:extLst>
              <a:ext uri="{FF2B5EF4-FFF2-40B4-BE49-F238E27FC236}">
                <a16:creationId xmlns:a16="http://schemas.microsoft.com/office/drawing/2014/main" id="{C77DA0C2-D2F2-4061-B84F-69CFE46E3528}"/>
              </a:ext>
            </a:extLst>
          </p:cNvPr>
          <p:cNvSpPr txBox="1">
            <a:spLocks noChangeArrowheads="1"/>
          </p:cNvSpPr>
          <p:nvPr/>
        </p:nvSpPr>
        <p:spPr bwMode="auto">
          <a:xfrm>
            <a:off x="269875" y="1079500"/>
            <a:ext cx="824547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lnSpc>
                <a:spcPct val="90000"/>
              </a:lnSpc>
              <a:spcBef>
                <a:spcPct val="0"/>
              </a:spcBef>
              <a:buClrTx/>
              <a:buSzTx/>
              <a:buFontTx/>
              <a:buNone/>
            </a:pPr>
            <a:r>
              <a:rPr lang="tr-TR" altLang="tr-TR" sz="1800" b="1">
                <a:solidFill>
                  <a:schemeClr val="accent2"/>
                </a:solidFill>
                <a:latin typeface="Roboto"/>
                <a:ea typeface="Roboto"/>
                <a:cs typeface="Roboto"/>
              </a:rPr>
              <a:t>Yangın Sonrasında</a:t>
            </a:r>
          </a:p>
        </p:txBody>
      </p:sp>
      <p:pic>
        <p:nvPicPr>
          <p:cNvPr id="15" name="Resim 14" descr="oturma, dizüstü, siyah, geniş içeren bir resim&#10;&#10;Açıklama otomatik olarak oluşturuldu">
            <a:extLst>
              <a:ext uri="{FF2B5EF4-FFF2-40B4-BE49-F238E27FC236}">
                <a16:creationId xmlns:a16="http://schemas.microsoft.com/office/drawing/2014/main" id="{1E68E4AA-2203-44C9-92FB-A3FB19998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6650" y="2259013"/>
            <a:ext cx="2952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Resim 16" descr="çizim içeren bir resim&#10;&#10;Açıklama otomatik olarak oluşturuldu">
            <a:extLst>
              <a:ext uri="{FF2B5EF4-FFF2-40B4-BE49-F238E27FC236}">
                <a16:creationId xmlns:a16="http://schemas.microsoft.com/office/drawing/2014/main" id="{DC5C3720-702D-4BE1-9188-18C98E5B23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363" y="2259013"/>
            <a:ext cx="5524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Resim 18" descr="çizim, metre içeren bir resim&#10;&#10;Açıklama otomatik olarak oluşturuldu">
            <a:extLst>
              <a:ext uri="{FF2B5EF4-FFF2-40B4-BE49-F238E27FC236}">
                <a16:creationId xmlns:a16="http://schemas.microsoft.com/office/drawing/2014/main" id="{08D072F3-7087-4D6D-A054-F9BEED412D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8538" y="2259013"/>
            <a:ext cx="5524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Resim 20">
            <a:extLst>
              <a:ext uri="{FF2B5EF4-FFF2-40B4-BE49-F238E27FC236}">
                <a16:creationId xmlns:a16="http://schemas.microsoft.com/office/drawing/2014/main" id="{E47A5184-47DE-4DA2-924F-DA2EE99685A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9913" y="2259013"/>
            <a:ext cx="5524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Resim 22" descr="bilgisayar, tablo, çizim içeren bir resim&#10;&#10;Açıklama otomatik olarak oluşturuldu">
            <a:extLst>
              <a:ext uri="{FF2B5EF4-FFF2-40B4-BE49-F238E27FC236}">
                <a16:creationId xmlns:a16="http://schemas.microsoft.com/office/drawing/2014/main" id="{62817C8B-CC1B-488B-8EF4-6ABF9732A1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6938" y="2259013"/>
            <a:ext cx="2952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Resim 23" descr="bilgisayar, tablo, çizim içeren bir resim&#10;&#10;Açıklama otomatik olarak oluşturuldu">
            <a:extLst>
              <a:ext uri="{FF2B5EF4-FFF2-40B4-BE49-F238E27FC236}">
                <a16:creationId xmlns:a16="http://schemas.microsoft.com/office/drawing/2014/main" id="{7C41093B-6384-44C5-BE88-4B0FC6B298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0038" y="2259013"/>
            <a:ext cx="2952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8">
            <a:extLst>
              <a:ext uri="{FF2B5EF4-FFF2-40B4-BE49-F238E27FC236}">
                <a16:creationId xmlns:a16="http://schemas.microsoft.com/office/drawing/2014/main" id="{E8F77931-14CD-4FBC-A2FE-B83D37BB573E}"/>
              </a:ext>
            </a:extLst>
          </p:cNvPr>
          <p:cNvSpPr/>
          <p:nvPr/>
        </p:nvSpPr>
        <p:spPr>
          <a:xfrm>
            <a:off x="2995613" y="3133725"/>
            <a:ext cx="1725612" cy="1614488"/>
          </a:xfrm>
          <a:prstGeom prst="rect">
            <a:avLst/>
          </a:prstGeom>
        </p:spPr>
        <p:txBody>
          <a:bodyPr>
            <a:spAutoFit/>
          </a:bodyPr>
          <a:lstStyle/>
          <a:p>
            <a:pPr algn="r" eaLnBrk="1" hangingPunct="1">
              <a:defRPr/>
            </a:pPr>
            <a:r>
              <a:rPr lang="tr-TR" sz="1650" b="1" dirty="0">
                <a:solidFill>
                  <a:srgbClr val="6B6A6A"/>
                </a:solidFill>
                <a:latin typeface="Roboto" pitchFamily="2" charset="0"/>
                <a:ea typeface="Roboto" pitchFamily="2" charset="0"/>
                <a:cs typeface="Arial" pitchFamily="34" charset="0"/>
              </a:rPr>
              <a:t>İtfaiyeden evinize girmenin güvenli olup olmadığını öğrenin.</a:t>
            </a:r>
          </a:p>
        </p:txBody>
      </p:sp>
      <p:sp>
        <p:nvSpPr>
          <p:cNvPr id="27" name="Rectangle 8">
            <a:extLst>
              <a:ext uri="{FF2B5EF4-FFF2-40B4-BE49-F238E27FC236}">
                <a16:creationId xmlns:a16="http://schemas.microsoft.com/office/drawing/2014/main" id="{00D04A42-D6E0-4BF7-8CAF-3F3010B56125}"/>
              </a:ext>
            </a:extLst>
          </p:cNvPr>
          <p:cNvSpPr/>
          <p:nvPr/>
        </p:nvSpPr>
        <p:spPr>
          <a:xfrm>
            <a:off x="4929188" y="3133725"/>
            <a:ext cx="1727200" cy="1614488"/>
          </a:xfrm>
          <a:prstGeom prst="rect">
            <a:avLst/>
          </a:prstGeom>
        </p:spPr>
        <p:txBody>
          <a:bodyPr>
            <a:spAutoFit/>
          </a:bodyPr>
          <a:lstStyle/>
          <a:p>
            <a:pPr algn="r" eaLnBrk="1" hangingPunct="1">
              <a:defRPr/>
            </a:pPr>
            <a:r>
              <a:rPr lang="tr-TR" sz="1650" b="1" dirty="0">
                <a:solidFill>
                  <a:srgbClr val="6B6A6A"/>
                </a:solidFill>
                <a:latin typeface="Roboto" pitchFamily="2" charset="0"/>
                <a:ea typeface="Roboto" pitchFamily="2" charset="0"/>
                <a:cs typeface="Arial" pitchFamily="34" charset="0"/>
              </a:rPr>
              <a:t>Yangının neden olduğu yapısal hasarlara karşı çok dikkatli olun.</a:t>
            </a:r>
          </a:p>
        </p:txBody>
      </p:sp>
      <p:sp>
        <p:nvSpPr>
          <p:cNvPr id="28" name="Rectangle 8">
            <a:extLst>
              <a:ext uri="{FF2B5EF4-FFF2-40B4-BE49-F238E27FC236}">
                <a16:creationId xmlns:a16="http://schemas.microsoft.com/office/drawing/2014/main" id="{E8178098-5FE3-4397-9450-FE2A81FA8658}"/>
              </a:ext>
            </a:extLst>
          </p:cNvPr>
          <p:cNvSpPr/>
          <p:nvPr/>
        </p:nvSpPr>
        <p:spPr>
          <a:xfrm>
            <a:off x="6923088" y="3133725"/>
            <a:ext cx="1852612" cy="2122488"/>
          </a:xfrm>
          <a:prstGeom prst="rect">
            <a:avLst/>
          </a:prstGeom>
        </p:spPr>
        <p:txBody>
          <a:bodyPr>
            <a:spAutoFit/>
          </a:bodyPr>
          <a:lstStyle/>
          <a:p>
            <a:pPr algn="r" eaLnBrk="1" hangingPunct="1">
              <a:defRPr/>
            </a:pPr>
            <a:r>
              <a:rPr lang="tr-TR" sz="1650" b="1" dirty="0">
                <a:solidFill>
                  <a:srgbClr val="6B6A6A"/>
                </a:solidFill>
                <a:latin typeface="Roboto" pitchFamily="2" charset="0"/>
                <a:ea typeface="Roboto" pitchFamily="2" charset="0"/>
                <a:cs typeface="Arial" pitchFamily="34" charset="0"/>
              </a:rPr>
              <a:t>Yetkililer beyan etmeden elektrik, su, doğalgaz gibi </a:t>
            </a:r>
            <a:r>
              <a:rPr lang="tr-TR" sz="1650" b="1" dirty="0" err="1">
                <a:solidFill>
                  <a:srgbClr val="6B6A6A"/>
                </a:solidFill>
                <a:latin typeface="Roboto" pitchFamily="2" charset="0"/>
                <a:ea typeface="Roboto" pitchFamily="2" charset="0"/>
                <a:cs typeface="Arial" pitchFamily="34" charset="0"/>
              </a:rPr>
              <a:t>tesisatlara</a:t>
            </a:r>
            <a:r>
              <a:rPr lang="tr-TR" sz="1650" b="1" dirty="0">
                <a:solidFill>
                  <a:srgbClr val="6B6A6A"/>
                </a:solidFill>
                <a:latin typeface="Roboto" pitchFamily="2" charset="0"/>
                <a:ea typeface="Roboto" pitchFamily="2" charset="0"/>
                <a:cs typeface="Arial" pitchFamily="34" charset="0"/>
              </a:rPr>
              <a:t> kendi başınıza asla MÜDAHALE ETMEYİN!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pic>
        <p:nvPicPr>
          <p:cNvPr id="104450" name="Resim 2">
            <a:extLst>
              <a:ext uri="{FF2B5EF4-FFF2-40B4-BE49-F238E27FC236}">
                <a16:creationId xmlns:a16="http://schemas.microsoft.com/office/drawing/2014/main" id="{DE100DAB-8D68-495A-8492-ED97C5F71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0213" y="939800"/>
            <a:ext cx="4443412" cy="530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Resim 4" descr="bina, çizim içeren bir resim&#10;&#10;Açıklama otomatik olarak oluşturuldu">
            <a:extLst>
              <a:ext uri="{FF2B5EF4-FFF2-40B4-BE49-F238E27FC236}">
                <a16:creationId xmlns:a16="http://schemas.microsoft.com/office/drawing/2014/main" id="{238CE47A-085F-45B9-852C-19CC7F2781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857250"/>
            <a:ext cx="4443413"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Başlık 1">
            <a:extLst>
              <a:ext uri="{FF2B5EF4-FFF2-40B4-BE49-F238E27FC236}">
                <a16:creationId xmlns:a16="http://schemas.microsoft.com/office/drawing/2014/main" id="{3536F72E-C518-49F1-9F87-2620E7A42B88}"/>
              </a:ext>
            </a:extLst>
          </p:cNvPr>
          <p:cNvSpPr txBox="1">
            <a:spLocks/>
          </p:cNvSpPr>
          <p:nvPr/>
        </p:nvSpPr>
        <p:spPr>
          <a:xfrm>
            <a:off x="269875" y="1079500"/>
            <a:ext cx="8245475" cy="407988"/>
          </a:xfrm>
          <a:prstGeom prst="rect">
            <a:avLst/>
          </a:prstGeom>
        </p:spPr>
        <p:txBody>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a:defRPr/>
            </a:pPr>
            <a:r>
              <a:rPr lang="tr-TR" sz="1800" dirty="0">
                <a:solidFill>
                  <a:schemeClr val="accent1">
                    <a:lumMod val="75000"/>
                  </a:schemeClr>
                </a:solidFill>
                <a:latin typeface="Roboto" pitchFamily="2" charset="0"/>
                <a:ea typeface="Roboto" pitchFamily="2" charset="0"/>
              </a:rPr>
              <a:t>Önemli Adımlar Attık…</a:t>
            </a:r>
            <a:endParaRPr lang="tr-TR" sz="1800" dirty="0">
              <a:solidFill>
                <a:schemeClr val="accent1">
                  <a:lumMod val="75000"/>
                </a:schemeClr>
              </a:solidFill>
            </a:endParaRPr>
          </a:p>
        </p:txBody>
      </p:sp>
      <p:sp>
        <p:nvSpPr>
          <p:cNvPr id="20" name="Metin kutusu 19">
            <a:extLst>
              <a:ext uri="{FF2B5EF4-FFF2-40B4-BE49-F238E27FC236}">
                <a16:creationId xmlns:a16="http://schemas.microsoft.com/office/drawing/2014/main" id="{31E67EA1-CC11-4A51-A6DF-39088DE0472C}"/>
              </a:ext>
            </a:extLst>
          </p:cNvPr>
          <p:cNvSpPr txBox="1">
            <a:spLocks noChangeArrowheads="1"/>
          </p:cNvSpPr>
          <p:nvPr/>
        </p:nvSpPr>
        <p:spPr bwMode="auto">
          <a:xfrm>
            <a:off x="1806575" y="1784350"/>
            <a:ext cx="22463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chemeClr val="bg1"/>
                </a:solidFill>
                <a:latin typeface="Roboto"/>
                <a:ea typeface="Roboto"/>
                <a:cs typeface="Roboto"/>
              </a:rPr>
              <a:t>Risklerinizin farkında olun</a:t>
            </a:r>
          </a:p>
        </p:txBody>
      </p:sp>
      <p:sp>
        <p:nvSpPr>
          <p:cNvPr id="22" name="Metin kutusu 21">
            <a:extLst>
              <a:ext uri="{FF2B5EF4-FFF2-40B4-BE49-F238E27FC236}">
                <a16:creationId xmlns:a16="http://schemas.microsoft.com/office/drawing/2014/main" id="{0826ECBC-5F8B-419C-B727-9174011059A4}"/>
              </a:ext>
            </a:extLst>
          </p:cNvPr>
          <p:cNvSpPr txBox="1">
            <a:spLocks noChangeArrowheads="1"/>
          </p:cNvSpPr>
          <p:nvPr/>
        </p:nvSpPr>
        <p:spPr bwMode="auto">
          <a:xfrm>
            <a:off x="1806575" y="2390775"/>
            <a:ext cx="243205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chemeClr val="bg1"/>
                </a:solidFill>
                <a:latin typeface="Roboto"/>
                <a:ea typeface="Roboto"/>
                <a:cs typeface="Roboto"/>
              </a:rPr>
              <a:t>Afet ve Acil Durum Aile Planınızı hazırlayın ve geliştirin</a:t>
            </a:r>
          </a:p>
        </p:txBody>
      </p:sp>
      <p:sp>
        <p:nvSpPr>
          <p:cNvPr id="24" name="Metin kutusu 23">
            <a:extLst>
              <a:ext uri="{FF2B5EF4-FFF2-40B4-BE49-F238E27FC236}">
                <a16:creationId xmlns:a16="http://schemas.microsoft.com/office/drawing/2014/main" id="{A172FB22-FDA6-44B4-A8DD-78C8DF9E2D4D}"/>
              </a:ext>
            </a:extLst>
          </p:cNvPr>
          <p:cNvSpPr txBox="1">
            <a:spLocks noChangeArrowheads="1"/>
          </p:cNvSpPr>
          <p:nvPr/>
        </p:nvSpPr>
        <p:spPr bwMode="auto">
          <a:xfrm>
            <a:off x="1806575" y="3367088"/>
            <a:ext cx="24320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chemeClr val="bg1"/>
                </a:solidFill>
                <a:latin typeface="Roboto"/>
                <a:ea typeface="Roboto"/>
                <a:cs typeface="Roboto"/>
              </a:rPr>
              <a:t>Sağlam binaları tercih edin</a:t>
            </a:r>
          </a:p>
        </p:txBody>
      </p:sp>
      <p:sp>
        <p:nvSpPr>
          <p:cNvPr id="26" name="Metin kutusu 25">
            <a:extLst>
              <a:ext uri="{FF2B5EF4-FFF2-40B4-BE49-F238E27FC236}">
                <a16:creationId xmlns:a16="http://schemas.microsoft.com/office/drawing/2014/main" id="{B63094FB-F6B1-4A00-8847-6020677D5CD0}"/>
              </a:ext>
            </a:extLst>
          </p:cNvPr>
          <p:cNvSpPr txBox="1">
            <a:spLocks noChangeArrowheads="1"/>
          </p:cNvSpPr>
          <p:nvPr/>
        </p:nvSpPr>
        <p:spPr bwMode="auto">
          <a:xfrm>
            <a:off x="1806575" y="3992563"/>
            <a:ext cx="2432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chemeClr val="bg1"/>
                </a:solidFill>
                <a:latin typeface="Roboto"/>
                <a:ea typeface="Roboto"/>
                <a:cs typeface="Roboto"/>
              </a:rPr>
              <a:t>Eşyalarınızı sabitleyin, yerlerini değiştirin veya azaltın </a:t>
            </a:r>
          </a:p>
        </p:txBody>
      </p:sp>
      <p:sp>
        <p:nvSpPr>
          <p:cNvPr id="27" name="Metin kutusu 26">
            <a:extLst>
              <a:ext uri="{FF2B5EF4-FFF2-40B4-BE49-F238E27FC236}">
                <a16:creationId xmlns:a16="http://schemas.microsoft.com/office/drawing/2014/main" id="{F2B0B739-7096-4441-B292-89E48FEE37A4}"/>
              </a:ext>
            </a:extLst>
          </p:cNvPr>
          <p:cNvSpPr txBox="1">
            <a:spLocks noChangeArrowheads="1"/>
          </p:cNvSpPr>
          <p:nvPr/>
        </p:nvSpPr>
        <p:spPr bwMode="auto">
          <a:xfrm>
            <a:off x="1806575" y="4799013"/>
            <a:ext cx="2432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tr-TR" altLang="tr-TR" sz="1500" b="1">
                <a:solidFill>
                  <a:schemeClr val="bg1"/>
                </a:solidFill>
                <a:latin typeface="Roboto"/>
                <a:ea typeface="Roboto"/>
                <a:cs typeface="Roboto"/>
              </a:rPr>
              <a:t>Yangın risklerinize karşı önlem alın, bu konuda eğitimlere katılın</a:t>
            </a:r>
          </a:p>
        </p:txBody>
      </p:sp>
      <p:sp>
        <p:nvSpPr>
          <p:cNvPr id="28" name="Metin kutusu 27">
            <a:extLst>
              <a:ext uri="{FF2B5EF4-FFF2-40B4-BE49-F238E27FC236}">
                <a16:creationId xmlns:a16="http://schemas.microsoft.com/office/drawing/2014/main" id="{82E884A7-1E2A-49CA-AEE0-B538D4E0E7B5}"/>
              </a:ext>
            </a:extLst>
          </p:cNvPr>
          <p:cNvSpPr txBox="1">
            <a:spLocks noChangeArrowheads="1"/>
          </p:cNvSpPr>
          <p:nvPr/>
        </p:nvSpPr>
        <p:spPr bwMode="auto">
          <a:xfrm>
            <a:off x="4905375" y="1890713"/>
            <a:ext cx="24320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tr-TR" altLang="tr-TR" sz="1500" b="1">
                <a:solidFill>
                  <a:schemeClr val="bg1"/>
                </a:solidFill>
                <a:latin typeface="Roboto"/>
                <a:ea typeface="Roboto"/>
                <a:cs typeface="Roboto"/>
              </a:rPr>
              <a:t>Çök – Kapan – Tutun, </a:t>
            </a:r>
          </a:p>
          <a:p>
            <a:pPr algn="r" eaLnBrk="1" hangingPunct="1">
              <a:spcBef>
                <a:spcPct val="0"/>
              </a:spcBef>
              <a:buClrTx/>
              <a:buSzTx/>
              <a:buFontTx/>
              <a:buNone/>
            </a:pPr>
            <a:r>
              <a:rPr lang="tr-TR" altLang="tr-TR" sz="1500" b="1">
                <a:solidFill>
                  <a:schemeClr val="bg1"/>
                </a:solidFill>
                <a:latin typeface="Roboto"/>
                <a:ea typeface="Roboto"/>
                <a:cs typeface="Roboto"/>
              </a:rPr>
              <a:t>Tahliye gibi davranışları sürekli prova edin </a:t>
            </a:r>
          </a:p>
        </p:txBody>
      </p:sp>
      <p:sp>
        <p:nvSpPr>
          <p:cNvPr id="29" name="Metin kutusu 28">
            <a:extLst>
              <a:ext uri="{FF2B5EF4-FFF2-40B4-BE49-F238E27FC236}">
                <a16:creationId xmlns:a16="http://schemas.microsoft.com/office/drawing/2014/main" id="{75378DFE-2446-4D2E-B74D-3277F27CD1AF}"/>
              </a:ext>
            </a:extLst>
          </p:cNvPr>
          <p:cNvSpPr txBox="1">
            <a:spLocks noChangeArrowheads="1"/>
          </p:cNvSpPr>
          <p:nvPr/>
        </p:nvSpPr>
        <p:spPr bwMode="auto">
          <a:xfrm>
            <a:off x="4857750" y="2730500"/>
            <a:ext cx="24796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tr-TR" altLang="tr-TR" sz="1200" b="1">
                <a:solidFill>
                  <a:schemeClr val="bg1"/>
                </a:solidFill>
                <a:latin typeface="Roboto"/>
                <a:ea typeface="Roboto"/>
                <a:cs typeface="Roboto"/>
              </a:rPr>
              <a:t>İlk yardım malzemelerini yaşadığınız ortamda bulundurun ve </a:t>
            </a:r>
            <a:r>
              <a:rPr lang="tr-TR" altLang="tr-TR" sz="1500" b="1">
                <a:solidFill>
                  <a:schemeClr val="bg1"/>
                </a:solidFill>
                <a:latin typeface="Roboto"/>
                <a:ea typeface="Roboto"/>
                <a:cs typeface="Roboto"/>
              </a:rPr>
              <a:t>ilk yardım eğitimi alın </a:t>
            </a:r>
            <a:endParaRPr lang="tr-TR" altLang="tr-TR" sz="1200" b="1">
              <a:solidFill>
                <a:schemeClr val="bg1"/>
              </a:solidFill>
              <a:latin typeface="Roboto"/>
              <a:ea typeface="Roboto"/>
              <a:cs typeface="Roboto"/>
            </a:endParaRPr>
          </a:p>
        </p:txBody>
      </p:sp>
      <p:sp>
        <p:nvSpPr>
          <p:cNvPr id="30" name="Metin kutusu 29">
            <a:extLst>
              <a:ext uri="{FF2B5EF4-FFF2-40B4-BE49-F238E27FC236}">
                <a16:creationId xmlns:a16="http://schemas.microsoft.com/office/drawing/2014/main" id="{3DE2C65B-0CB8-4DBB-865A-DA859B452769}"/>
              </a:ext>
            </a:extLst>
          </p:cNvPr>
          <p:cNvSpPr txBox="1">
            <a:spLocks noChangeArrowheads="1"/>
          </p:cNvSpPr>
          <p:nvPr/>
        </p:nvSpPr>
        <p:spPr bwMode="auto">
          <a:xfrm>
            <a:off x="4905375" y="3635375"/>
            <a:ext cx="24320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algn="r" eaLnBrk="1" hangingPunct="1">
              <a:spcBef>
                <a:spcPct val="0"/>
              </a:spcBef>
              <a:buClrTx/>
              <a:buSzTx/>
              <a:buFontTx/>
              <a:buNone/>
            </a:pPr>
            <a:r>
              <a:rPr lang="tr-TR" altLang="tr-TR" sz="1500" b="1">
                <a:solidFill>
                  <a:schemeClr val="bg1"/>
                </a:solidFill>
                <a:latin typeface="Roboto"/>
                <a:ea typeface="Roboto"/>
                <a:cs typeface="Roboto"/>
              </a:rPr>
              <a:t>Hem kendiniz hem de aileniz için tatbikat yapın</a:t>
            </a:r>
          </a:p>
        </p:txBody>
      </p:sp>
      <p:sp>
        <p:nvSpPr>
          <p:cNvPr id="31" name="Metin kutusu 30">
            <a:extLst>
              <a:ext uri="{FF2B5EF4-FFF2-40B4-BE49-F238E27FC236}">
                <a16:creationId xmlns:a16="http://schemas.microsoft.com/office/drawing/2014/main" id="{5601B203-BB86-49A1-931E-D2824623889B}"/>
              </a:ext>
            </a:extLst>
          </p:cNvPr>
          <p:cNvSpPr txBox="1"/>
          <p:nvPr/>
        </p:nvSpPr>
        <p:spPr>
          <a:xfrm>
            <a:off x="4905375" y="4322763"/>
            <a:ext cx="2432050" cy="1016000"/>
          </a:xfrm>
          <a:prstGeom prst="rect">
            <a:avLst/>
          </a:prstGeom>
          <a:noFill/>
        </p:spPr>
        <p:txBody>
          <a:bodyPr>
            <a:spAutoFit/>
          </a:bodyPr>
          <a:lstStyle/>
          <a:p>
            <a:pPr algn="r" eaLnBrk="1" hangingPunct="1">
              <a:defRPr/>
            </a:pPr>
            <a:r>
              <a:rPr lang="tr-TR" sz="1500" b="1" dirty="0">
                <a:solidFill>
                  <a:schemeClr val="bg1"/>
                </a:solidFill>
                <a:latin typeface="Roboto" pitchFamily="2" charset="0"/>
                <a:ea typeface="Roboto" pitchFamily="2" charset="0"/>
              </a:rPr>
              <a:t>Toplumsal güç birliğinin geliştirilmesine katkıda bulunun </a:t>
            </a:r>
          </a:p>
          <a:p>
            <a:pPr algn="r" eaLnBrk="1" hangingPunct="1">
              <a:defRPr/>
            </a:pPr>
            <a:r>
              <a:rPr lang="tr-TR" sz="1500" b="1" dirty="0">
                <a:solidFill>
                  <a:schemeClr val="accent4"/>
                </a:solidFill>
                <a:latin typeface="Roboto" pitchFamily="2" charset="0"/>
                <a:ea typeface="Roboto" pitchFamily="2" charset="0"/>
              </a:rPr>
              <a:t>AFAD Gönüllüsü Olun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childTnLst>
                                </p:cTn>
                              </p:par>
                            </p:childTnLst>
                          </p:cTn>
                        </p:par>
                        <p:par>
                          <p:cTn id="16" fill="hold" nodeType="afterGroup">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childTnLst>
                          </p:cTn>
                        </p:par>
                        <p:par>
                          <p:cTn id="20" fill="hold" nodeType="afterGroup">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childTnLst>
                                </p:cTn>
                              </p:par>
                            </p:childTnLst>
                          </p:cTn>
                        </p:par>
                        <p:par>
                          <p:cTn id="24" fill="hold" nodeType="afterGroup">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childTnLst>
                                </p:cTn>
                              </p:par>
                            </p:childTnLst>
                          </p:cTn>
                        </p:par>
                        <p:par>
                          <p:cTn id="28" fill="hold" nodeType="afterGroup">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par>
                          <p:cTn id="32" fill="hold" nodeType="afterGroup">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childTnLst>
                                </p:cTn>
                              </p:par>
                            </p:childTnLst>
                          </p:cTn>
                        </p:par>
                        <p:par>
                          <p:cTn id="36" fill="hold" nodeType="afterGroup">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27" grpId="0"/>
      <p:bldP spid="28" grpId="0"/>
      <p:bldP spid="29" grpId="0"/>
      <p:bldP spid="30" grpId="0"/>
      <p:bldP spid="31"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FDAE4891-6904-45B6-B663-CC22BCCB2111}"/>
              </a:ext>
            </a:extLst>
          </p:cNvPr>
          <p:cNvSpPr>
            <a:spLocks noGrp="1"/>
          </p:cNvSpPr>
          <p:nvPr>
            <p:ph type="title" idx="4294967295"/>
          </p:nvPr>
        </p:nvSpPr>
        <p:spPr>
          <a:xfrm>
            <a:off x="1701800" y="3767138"/>
            <a:ext cx="5707063" cy="409575"/>
          </a:xfrm>
        </p:spPr>
        <p:txBody>
          <a:bodyPr/>
          <a:lstStyle/>
          <a:p>
            <a:pPr>
              <a:defRPr/>
            </a:pPr>
            <a:r>
              <a:rPr lang="tr-TR" sz="2100" dirty="0">
                <a:solidFill>
                  <a:schemeClr val="accent2"/>
                </a:solidFill>
                <a:latin typeface="Roboto" pitchFamily="2" charset="0"/>
                <a:ea typeface="Roboto" pitchFamily="2" charset="0"/>
              </a:rPr>
              <a:t>TEŞEKKÜRLER</a:t>
            </a:r>
          </a:p>
        </p:txBody>
      </p:sp>
      <p:pic>
        <p:nvPicPr>
          <p:cNvPr id="106499" name="Picture 2">
            <a:extLst>
              <a:ext uri="{FF2B5EF4-FFF2-40B4-BE49-F238E27FC236}">
                <a16:creationId xmlns:a16="http://schemas.microsoft.com/office/drawing/2014/main" id="{84F414B0-BD96-4FE7-9604-91115969144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1579" r="18797"/>
          <a:stretch>
            <a:fillRect/>
          </a:stretch>
        </p:blipFill>
        <p:spPr bwMode="auto">
          <a:xfrm>
            <a:off x="7804150" y="960438"/>
            <a:ext cx="133985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Resim 8">
            <a:extLst>
              <a:ext uri="{FF2B5EF4-FFF2-40B4-BE49-F238E27FC236}">
                <a16:creationId xmlns:a16="http://schemas.microsoft.com/office/drawing/2014/main" id="{00AB8657-1128-4318-B6BD-62431DF8A9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8338" y="2406650"/>
            <a:ext cx="2728912"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2F2F2">
            <a:alpha val="58038"/>
          </a:srgbClr>
        </a:solidFill>
        <a:effectLst/>
      </p:bgPr>
    </p:bg>
    <p:spTree>
      <p:nvGrpSpPr>
        <p:cNvPr id="1" name=""/>
        <p:cNvGrpSpPr/>
        <p:nvPr/>
      </p:nvGrpSpPr>
      <p:grpSpPr>
        <a:xfrm>
          <a:off x="0" y="0"/>
          <a:ext cx="0" cy="0"/>
          <a:chOff x="0" y="0"/>
          <a:chExt cx="0" cy="0"/>
        </a:xfrm>
      </p:grpSpPr>
      <p:sp>
        <p:nvSpPr>
          <p:cNvPr id="4098" name="Metin kutusu 1">
            <a:extLst>
              <a:ext uri="{FF2B5EF4-FFF2-40B4-BE49-F238E27FC236}">
                <a16:creationId xmlns:a16="http://schemas.microsoft.com/office/drawing/2014/main" id="{1CD1955D-5216-472C-904C-D1C9FB7E451D}"/>
              </a:ext>
            </a:extLst>
          </p:cNvPr>
          <p:cNvSpPr txBox="1">
            <a:spLocks noChangeArrowheads="1"/>
          </p:cNvSpPr>
          <p:nvPr/>
        </p:nvSpPr>
        <p:spPr bwMode="auto">
          <a:xfrm>
            <a:off x="1028700" y="3754438"/>
            <a:ext cx="1949450" cy="300037"/>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tr-TR" altLang="tr-TR" sz="1350"/>
              <a:t>Kaynaklar: Sınav Yayınları</a:t>
            </a:r>
          </a:p>
        </p:txBody>
      </p:sp>
      <p:sp>
        <p:nvSpPr>
          <p:cNvPr id="4099" name="Metin kutusu 4">
            <a:extLst>
              <a:ext uri="{FF2B5EF4-FFF2-40B4-BE49-F238E27FC236}">
                <a16:creationId xmlns:a16="http://schemas.microsoft.com/office/drawing/2014/main" id="{11F52A2D-D400-4176-BE1C-278FB1693342}"/>
              </a:ext>
            </a:extLst>
          </p:cNvPr>
          <p:cNvSpPr txBox="1">
            <a:spLocks noChangeArrowheads="1"/>
          </p:cNvSpPr>
          <p:nvPr/>
        </p:nvSpPr>
        <p:spPr bwMode="auto">
          <a:xfrm>
            <a:off x="1028700" y="4030663"/>
            <a:ext cx="6557963" cy="13398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defRPr/>
            </a:pPr>
            <a:r>
              <a:rPr lang="tr-TR" altLang="tr-TR" sz="1350"/>
              <a:t>Diğer </a:t>
            </a:r>
            <a:r>
              <a:rPr lang="tr-TR" altLang="tr-TR" sz="1350">
                <a:hlinkClick r:id="rId2"/>
              </a:rPr>
              <a:t>Fizik Konu Anlatımları </a:t>
            </a:r>
            <a:r>
              <a:rPr lang="tr-TR" altLang="tr-TR" sz="1350"/>
              <a:t>: </a:t>
            </a:r>
            <a:r>
              <a:rPr lang="tr-TR" altLang="tr-TR" sz="1350">
                <a:hlinkClick r:id="rId3"/>
              </a:rPr>
              <a:t>www.etkinlikpaylas.com</a:t>
            </a:r>
            <a:endParaRPr lang="tr-TR" altLang="tr-TR" sz="1350"/>
          </a:p>
          <a:p>
            <a:pPr eaLnBrk="1" hangingPunct="1">
              <a:lnSpc>
                <a:spcPct val="100000"/>
              </a:lnSpc>
              <a:spcBef>
                <a:spcPct val="0"/>
              </a:spcBef>
              <a:buFontTx/>
              <a:buNone/>
              <a:defRPr/>
            </a:pPr>
            <a:r>
              <a:rPr lang="tr-TR" altLang="tr-TR" sz="1350"/>
              <a:t>Telegram: </a:t>
            </a:r>
            <a:r>
              <a:rPr lang="tr-TR" altLang="tr-TR" sz="1350">
                <a:hlinkClick r:id="rId4"/>
              </a:rPr>
              <a:t>https://t.me/s/etkinlikpaylas</a:t>
            </a:r>
            <a:endParaRPr lang="tr-TR" altLang="tr-TR" sz="1350"/>
          </a:p>
          <a:p>
            <a:pPr eaLnBrk="1" hangingPunct="1">
              <a:lnSpc>
                <a:spcPct val="100000"/>
              </a:lnSpc>
              <a:spcBef>
                <a:spcPct val="0"/>
              </a:spcBef>
              <a:buFontTx/>
              <a:buNone/>
              <a:defRPr/>
            </a:pPr>
            <a:r>
              <a:rPr lang="tr-TR" altLang="tr-TR" sz="1350"/>
              <a:t>Facebook: </a:t>
            </a:r>
            <a:r>
              <a:rPr lang="tr-TR" altLang="tr-TR" sz="1350">
                <a:hlinkClick r:id="rId5"/>
              </a:rPr>
              <a:t>https://www.facebook.com/etknlkpyls</a:t>
            </a:r>
            <a:endParaRPr lang="tr-TR" altLang="tr-TR" sz="1350"/>
          </a:p>
          <a:p>
            <a:pPr eaLnBrk="1" hangingPunct="1">
              <a:lnSpc>
                <a:spcPct val="100000"/>
              </a:lnSpc>
              <a:spcBef>
                <a:spcPct val="0"/>
              </a:spcBef>
              <a:buFontTx/>
              <a:buNone/>
              <a:defRPr/>
            </a:pPr>
            <a:r>
              <a:rPr lang="tr-TR" altLang="tr-TR" sz="1350"/>
              <a:t>Twitter: </a:t>
            </a:r>
            <a:r>
              <a:rPr lang="tr-TR" altLang="tr-TR" sz="1350">
                <a:hlinkClick r:id="rId6"/>
              </a:rPr>
              <a:t>https://twitter.com/etknlk</a:t>
            </a:r>
            <a:endParaRPr lang="tr-TR" altLang="tr-TR" sz="1350"/>
          </a:p>
          <a:p>
            <a:pPr eaLnBrk="1" hangingPunct="1">
              <a:lnSpc>
                <a:spcPct val="100000"/>
              </a:lnSpc>
              <a:spcBef>
                <a:spcPct val="0"/>
              </a:spcBef>
              <a:buFontTx/>
              <a:buNone/>
              <a:defRPr/>
            </a:pPr>
            <a:r>
              <a:rPr lang="tr-TR" altLang="tr-TR" sz="1350"/>
              <a:t>İnstagram: </a:t>
            </a:r>
            <a:r>
              <a:rPr lang="tr-TR" altLang="tr-TR" sz="1350">
                <a:hlinkClick r:id="rId7"/>
              </a:rPr>
              <a:t>https://www.instagram.com/etkinlikpaylascom</a:t>
            </a:r>
            <a:endParaRPr lang="tr-TR" altLang="tr-TR" sz="1350"/>
          </a:p>
          <a:p>
            <a:pPr eaLnBrk="1" hangingPunct="1">
              <a:lnSpc>
                <a:spcPct val="100000"/>
              </a:lnSpc>
              <a:spcBef>
                <a:spcPct val="0"/>
              </a:spcBef>
              <a:buFontTx/>
              <a:buNone/>
              <a:defRPr/>
            </a:pPr>
            <a:r>
              <a:rPr lang="tr-TR" altLang="tr-TR" sz="1350"/>
              <a:t>Youtube: </a:t>
            </a:r>
            <a:r>
              <a:rPr lang="tr-TR" altLang="tr-TR" sz="1350">
                <a:hlinkClick r:id="rId8"/>
              </a:rPr>
              <a:t>https://www.youtube.com/channel/UCQOkjpEbLdYPBoT6ikP5h4g</a:t>
            </a:r>
            <a:endParaRPr lang="tr-TR" altLang="tr-TR" sz="1350"/>
          </a:p>
        </p:txBody>
      </p:sp>
    </p:spTree>
  </p:cSld>
  <p:clrMapOvr>
    <a:masterClrMapping/>
  </p:clrMapOvr>
</p:sld>
</file>

<file path=ppt/theme/theme1.xml><?xml version="1.0" encoding="utf-8"?>
<a:theme xmlns:a="http://schemas.openxmlformats.org/drawingml/2006/main" name="Doku">
  <a:themeElements>
    <a:clrScheme name="Doku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Doku">
      <a:majorFont>
        <a:latin typeface="Tahoma"/>
        <a:ea typeface=""/>
        <a:cs typeface=""/>
      </a:majorFont>
      <a:minorFont>
        <a:latin typeface="Tahom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ku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Doku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Doku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Doku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Doku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Doku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Doku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Doku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Textured</Template>
  <TotalTime>331</TotalTime>
  <Words>19268</Words>
  <Application>Microsoft Office PowerPoint</Application>
  <PresentationFormat>Ekran Gösterisi (4:3)</PresentationFormat>
  <Paragraphs>1201</Paragraphs>
  <Slides>77</Slides>
  <Notes>27</Notes>
  <HiddenSlides>0</HiddenSlides>
  <MMClips>2</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77</vt:i4>
      </vt:variant>
    </vt:vector>
  </HeadingPairs>
  <TitlesOfParts>
    <vt:vector size="86" baseType="lpstr">
      <vt:lpstr>Tahoma</vt:lpstr>
      <vt:lpstr>Arial</vt:lpstr>
      <vt:lpstr>Wingdings</vt:lpstr>
      <vt:lpstr>Calibri</vt:lpstr>
      <vt:lpstr>Times New Roman</vt:lpstr>
      <vt:lpstr>Symbol</vt:lpstr>
      <vt:lpstr>Verdana</vt:lpstr>
      <vt:lpstr>Roboto</vt:lpstr>
      <vt:lpstr>Doku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BIR DEPREM BIR BASKA DEPREMI TETIKLEYEBILIR 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DÜNYADAKİ BÜYÜK DEPREMLER</vt:lpstr>
      <vt:lpstr>22 Mayıs 1960 Şili Depremi  (9,5)  </vt:lpstr>
      <vt:lpstr>PowerPoint Sunusu</vt:lpstr>
      <vt:lpstr>PowerPoint Sunusu</vt:lpstr>
      <vt:lpstr>28 Mart 1964 Alaska Depremi (9.2) </vt:lpstr>
      <vt:lpstr>PowerPoint Sunusu</vt:lpstr>
      <vt:lpstr>26 Aralık 2004 Endonezya Depremi (9.1) </vt:lpstr>
      <vt:lpstr>9 Mart 1957 Alaska Depremi (9.1)</vt:lpstr>
      <vt:lpstr>17 Ocak 1995  Kobe Depremi (7.2)</vt:lpstr>
      <vt:lpstr>PowerPoint Sunusu</vt:lpstr>
      <vt:lpstr>28 Temmuz 1976 Çin depremi (8.2)</vt:lpstr>
      <vt:lpstr>17 Ağustos 1999  Gölcük Depremi(7.4)</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TEŞEKKÜRLER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www.etkinlikpaylas.com</dc:title>
  <dc:creator>www.etkinlikpaylas.com</dc:creator>
  <cp:keywords>www.etkinlikpaylas.com</cp:keywords>
  <cp:lastModifiedBy>Cemal H</cp:lastModifiedBy>
  <cp:revision>34</cp:revision>
  <dcterms:created xsi:type="dcterms:W3CDTF">2005-03-29T18:35:52Z</dcterms:created>
  <dcterms:modified xsi:type="dcterms:W3CDTF">2021-04-04T19:49:02Z</dcterms:modified>
  <cp:category>www.etkinlikpaylas.com</cp:category>
</cp:coreProperties>
</file>